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72" r:id="rId2"/>
    <p:sldId id="256" r:id="rId3"/>
    <p:sldId id="258" r:id="rId4"/>
    <p:sldId id="312" r:id="rId5"/>
    <p:sldId id="275" r:id="rId6"/>
    <p:sldId id="276" r:id="rId7"/>
    <p:sldId id="277" r:id="rId8"/>
    <p:sldId id="278" r:id="rId9"/>
    <p:sldId id="279" r:id="rId10"/>
    <p:sldId id="280" r:id="rId11"/>
    <p:sldId id="281" r:id="rId12"/>
    <p:sldId id="259" r:id="rId13"/>
    <p:sldId id="306" r:id="rId14"/>
    <p:sldId id="307" r:id="rId15"/>
    <p:sldId id="309" r:id="rId16"/>
    <p:sldId id="310" r:id="rId17"/>
    <p:sldId id="311" r:id="rId18"/>
    <p:sldId id="261" r:id="rId19"/>
    <p:sldId id="330" r:id="rId20"/>
    <p:sldId id="288" r:id="rId21"/>
    <p:sldId id="289" r:id="rId22"/>
    <p:sldId id="290" r:id="rId23"/>
    <p:sldId id="291" r:id="rId24"/>
    <p:sldId id="292" r:id="rId25"/>
    <p:sldId id="293" r:id="rId26"/>
    <p:sldId id="316" r:id="rId27"/>
    <p:sldId id="317" r:id="rId28"/>
    <p:sldId id="319" r:id="rId29"/>
    <p:sldId id="318" r:id="rId30"/>
    <p:sldId id="320" r:id="rId31"/>
    <p:sldId id="284" r:id="rId32"/>
    <p:sldId id="314" r:id="rId33"/>
    <p:sldId id="287" r:id="rId34"/>
    <p:sldId id="295" r:id="rId35"/>
    <p:sldId id="313" r:id="rId36"/>
    <p:sldId id="325" r:id="rId37"/>
    <p:sldId id="286" r:id="rId38"/>
    <p:sldId id="327" r:id="rId39"/>
    <p:sldId id="328" r:id="rId40"/>
    <p:sldId id="331" r:id="rId41"/>
    <p:sldId id="332" r:id="rId42"/>
    <p:sldId id="296" r:id="rId43"/>
    <p:sldId id="321" r:id="rId44"/>
    <p:sldId id="305" r:id="rId45"/>
    <p:sldId id="322" r:id="rId46"/>
    <p:sldId id="323" r:id="rId4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5000" autoAdjust="0"/>
  </p:normalViewPr>
  <p:slideViewPr>
    <p:cSldViewPr snapToGrid="0" snapToObjects="1">
      <p:cViewPr varScale="1">
        <p:scale>
          <a:sx n="43" d="100"/>
          <a:sy n="43" d="100"/>
        </p:scale>
        <p:origin x="1868" y="48"/>
      </p:cViewPr>
      <p:guideLst>
        <p:guide orient="horz" pos="4125"/>
        <p:guide pos="554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565C7-E7D9-2945-B8BD-8088C92F08A6}" type="datetimeFigureOut">
              <a:rPr lang="sv-SE" smtClean="0"/>
              <a:t>2024-01-17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73B-E9E0-834F-8AE0-56CDEFA1F367}" type="datetimeFigureOut">
              <a:rPr lang="sv-SE" smtClean="0"/>
              <a:t>2024-01-17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84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a:t>
            </a:r>
            <a:r>
              <a:rPr lang="sv-SE" baseline="0" dirty="0"/>
              <a:t> hur det ser ut i Cosmic när man kommer in via händerna. </a:t>
            </a:r>
          </a:p>
          <a:p>
            <a:r>
              <a:rPr lang="sv-SE" baseline="0" dirty="0"/>
              <a:t>De flesta patienterna kommer man ju ha samordningsärende men om man skulle söka fram en patient direkt i </a:t>
            </a:r>
            <a:r>
              <a:rPr lang="sv-SE" baseline="0" dirty="0" err="1"/>
              <a:t>patientlisten</a:t>
            </a:r>
            <a:r>
              <a:rPr lang="sv-SE" baseline="0" dirty="0"/>
              <a:t> så kan det vara relevant att veta att man kan gå via händerna.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00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Enheter kan läggas till i patientkortet</a:t>
            </a:r>
            <a:r>
              <a:rPr lang="sv-SE" baseline="0" dirty="0"/>
              <a:t> även om det inte finns ett pågående samordningsärende. Om patienten då kommer behöva åka till sjukhuset och ett samordningsärende startas upp så kommer det underlätta hela flödet för då föreslås aktören direkt i ärendet utan att slutenvården behöver leta efter vem de ska lägga till. Detta gäller patienter som skrivs in i hemsjukvård och som bor i SÄBO. </a:t>
            </a:r>
          </a:p>
          <a:p>
            <a:r>
              <a:rPr lang="sv-SE" baseline="0" dirty="0"/>
              <a:t>Alla skyldighet att underlätta flödet så även om man kan tycka att det är fast vårdkontakt som ska ansvara för detta så är det ju allas ansvar att se till att det blir en patientsäker hantering. Eftersom vi inte har pågående Link-ärenden på alla patienter som har hemsjukvård så finns det ingen fast vårdkontakt utan det är moment som kan säkerställa hanteringen om/när ett samordningsärende väl startas upp. </a:t>
            </a:r>
          </a:p>
          <a:p>
            <a:r>
              <a:rPr lang="sv-SE" baseline="0" dirty="0"/>
              <a:t>Demo: </a:t>
            </a:r>
          </a:p>
          <a:p>
            <a:r>
              <a:rPr lang="sv-SE" baseline="0" dirty="0"/>
              <a:t>Visa hur det ser ut för slutenvården när de ska lägga till enheter och varför det kan vara svårt att veta exakt vart patienten ska.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32165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Förvaltningen</a:t>
            </a:r>
            <a:r>
              <a:rPr lang="sv-SE" baseline="0" dirty="0"/>
              <a:t> får ofta höra att slutenvården har mycket problem att vet vem som ska vara mottagare av ärendet i kommunen. Om en patient är ansluten till hemsjukvård eller bor på SÄBO framgår inte det i Cosmic.</a:t>
            </a:r>
          </a:p>
          <a:p>
            <a:r>
              <a:rPr lang="sv-SE" baseline="0" dirty="0"/>
              <a:t>Det innebär att de därför ofta lägger ärenden fel. </a:t>
            </a:r>
          </a:p>
          <a:p>
            <a:r>
              <a:rPr lang="sv-SE" baseline="0" dirty="0"/>
              <a:t>De har också svårt att förstå enhetsstrukturerna i kommunen och det är väldigt mycket olika namnsättning för samma sak. </a:t>
            </a:r>
          </a:p>
          <a:p>
            <a:r>
              <a:rPr lang="sv-SE" baseline="0" dirty="0"/>
              <a:t>En liten kommun kanske har inte har en egen enhet för bistånd då ska man skicka ärendet till tex enheten särskilt boende. Det är inte helt enkelt för slutenvården att då förstå att den enheten involverar bistånd, </a:t>
            </a:r>
            <a:r>
              <a:rPr lang="sv-SE" baseline="0" dirty="0" err="1"/>
              <a:t>ssk</a:t>
            </a:r>
            <a:r>
              <a:rPr lang="sv-SE" baseline="0" dirty="0"/>
              <a:t>, </a:t>
            </a:r>
            <a:r>
              <a:rPr lang="sv-SE" baseline="0" dirty="0" err="1"/>
              <a:t>paramed</a:t>
            </a:r>
            <a:r>
              <a:rPr lang="sv-SE" baseline="0" dirty="0"/>
              <a:t> osv. </a:t>
            </a:r>
          </a:p>
          <a:p>
            <a:r>
              <a:rPr lang="sv-SE" baseline="0" dirty="0"/>
              <a:t>I en stor kommun är det däremot jättemycket enheter att välja på, hemsjukvården och </a:t>
            </a:r>
            <a:r>
              <a:rPr lang="sv-SE" baseline="0" dirty="0" err="1"/>
              <a:t>säbo</a:t>
            </a:r>
            <a:r>
              <a:rPr lang="sv-SE" baseline="0" dirty="0"/>
              <a:t> har både </a:t>
            </a:r>
            <a:r>
              <a:rPr lang="sv-SE" baseline="0" dirty="0" err="1"/>
              <a:t>ssk</a:t>
            </a:r>
            <a:r>
              <a:rPr lang="sv-SE" baseline="0" dirty="0"/>
              <a:t> och </a:t>
            </a:r>
            <a:r>
              <a:rPr lang="sv-SE" baseline="0" dirty="0" err="1"/>
              <a:t>paramed</a:t>
            </a:r>
            <a:r>
              <a:rPr lang="sv-SE" baseline="0" dirty="0"/>
              <a:t> men det framgår inte på ett tydligt sätt.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275655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Två olika fraser men kan justeras av enheten själv om man vill ändra eller skapa en ny fras. </a:t>
            </a:r>
          </a:p>
          <a:p>
            <a:r>
              <a:rPr lang="sv-SE" baseline="0" dirty="0" err="1"/>
              <a:t>Linkinm</a:t>
            </a:r>
            <a:r>
              <a:rPr lang="sv-SE" baseline="0" dirty="0"/>
              <a:t> och </a:t>
            </a:r>
            <a:r>
              <a:rPr lang="sv-SE" baseline="0" dirty="0" err="1"/>
              <a:t>linkadl</a:t>
            </a:r>
            <a:r>
              <a:rPr lang="sv-SE" baseline="0" dirty="0"/>
              <a:t> eftersom frasen för </a:t>
            </a:r>
            <a:r>
              <a:rPr lang="sv-SE" baseline="0" dirty="0" err="1"/>
              <a:t>adl</a:t>
            </a:r>
            <a:r>
              <a:rPr lang="sv-SE" baseline="0" dirty="0"/>
              <a:t> också ska kunna användas på annat sätt tex i meddelande som handlar om rehab</a:t>
            </a:r>
          </a:p>
          <a:p>
            <a:endParaRPr lang="sv-SE" baseline="0" dirty="0"/>
          </a:p>
          <a:p>
            <a:r>
              <a:rPr lang="sv-SE" baseline="0" dirty="0" err="1"/>
              <a:t>Akutmott</a:t>
            </a:r>
            <a:r>
              <a:rPr lang="sv-SE" baseline="0" dirty="0"/>
              <a:t> = öppenvård</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70965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Inskrivningsmeddelandet går att avvisa</a:t>
            </a:r>
            <a:r>
              <a:rPr lang="sv-SE" b="1" dirty="0"/>
              <a:t> </a:t>
            </a:r>
            <a:r>
              <a:rPr lang="sv-SE" dirty="0"/>
              <a:t>om det har skickats till fel enhet. Orsak till avvisningen måste anges.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det kommer flera inskrivningsmeddelande under samma vårdtid så räcker det att besvara det första meddelandet med kontaktuppgifter.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mottagande enhet i kommunen ser att det saknas kommunaktörer i ärendet så är det bra om den enheten läggs till. </a:t>
            </a:r>
          </a:p>
          <a:p>
            <a:pPr lvl="0"/>
            <a:r>
              <a:rPr lang="sv-SE" dirty="0"/>
              <a:t>Det</a:t>
            </a:r>
            <a:r>
              <a:rPr lang="sv-SE" baseline="0" dirty="0"/>
              <a:t> är enkelt att tänka det är slutenvårdens ansvar att välja rätt mottagare men listorna av mottagare är väldigt långa och det går inte på ett enkelt sätt att förstå vart meddelandet ska.</a:t>
            </a:r>
          </a:p>
          <a:p>
            <a:pPr lvl="0"/>
            <a:endParaRPr lang="sv-SE" baseline="0" dirty="0"/>
          </a:p>
          <a:p>
            <a:r>
              <a:rPr lang="sv-SE" dirty="0"/>
              <a:t>Rehabpersonalen i kommunen tar ofta upp att de</a:t>
            </a:r>
            <a:r>
              <a:rPr lang="sv-SE" baseline="0" dirty="0"/>
              <a:t> inte blir involverade  ärenden eller att de blir involverade i ett sent skede. </a:t>
            </a:r>
          </a:p>
          <a:p>
            <a:r>
              <a:rPr lang="sv-SE" baseline="0" dirty="0"/>
              <a:t>För regionens del så tror jag det många gånger beror på hur kommunerna har lagt upp sin enhetsstruktur och att man tex inte förstår att tex hemsjukvården i Linköping involverar både </a:t>
            </a:r>
            <a:r>
              <a:rPr lang="sv-SE" baseline="0" dirty="0" err="1"/>
              <a:t>ssk</a:t>
            </a:r>
            <a:r>
              <a:rPr lang="sv-SE" baseline="0" dirty="0"/>
              <a:t> och </a:t>
            </a:r>
            <a:r>
              <a:rPr lang="sv-SE" baseline="0" dirty="0" err="1"/>
              <a:t>paramed</a:t>
            </a:r>
            <a:r>
              <a:rPr lang="sv-SE" baseline="0" dirty="0"/>
              <a:t> eller att de enheter som heter ordinärt boende/särskilt boende involverar flera yrkeskategorier.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Men eftersom det på enheterna jobbar flera olika yrkesroller så är det viktigt att de meddelanden som skickas är tydliga gällande innehåll. Tex om hemsjukvården besvarar ett inskrivningsmeddelande så kan det vara bra att besvara med kontaktuppgifter för både </a:t>
            </a:r>
            <a:r>
              <a:rPr lang="sv-SE" baseline="0" dirty="0" err="1"/>
              <a:t>ssk</a:t>
            </a:r>
            <a:r>
              <a:rPr lang="sv-SE" baseline="0" dirty="0"/>
              <a:t> och </a:t>
            </a:r>
            <a:r>
              <a:rPr lang="sv-SE" baseline="0" dirty="0" err="1"/>
              <a:t>paramed</a:t>
            </a:r>
            <a:r>
              <a:rPr lang="sv-SE" baseline="0" dirty="0"/>
              <a:t> (skapa rutin antingen att man skickar två skilda meddelanden eller att man har en fras som innehåller kontaktuppgifterna </a:t>
            </a:r>
            <a:r>
              <a:rPr lang="sv-SE" dirty="0"/>
              <a:t>Om mottagande enhet i kommunen ser att det saknas kommunaktörer i ärendet så är det bra om den enheten läggs till.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995601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223787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dirty="0"/>
              <a:t>Rehabpersonalen i kommunen tar ofta upp att de</a:t>
            </a:r>
            <a:r>
              <a:rPr lang="sv-SE" baseline="0" dirty="0"/>
              <a:t> inte blir involverade  ärenden eller att de blir involverade i ett sent skede. </a:t>
            </a:r>
          </a:p>
          <a:p>
            <a:r>
              <a:rPr lang="sv-SE" baseline="0" dirty="0"/>
              <a:t>För regionens del så tror jag det många gånger beror på hur kommunerna har lagt upp sin enhetsstruktur och att man tex inte förstår att tex hemsjukvården i Linköping involverar både </a:t>
            </a:r>
            <a:r>
              <a:rPr lang="sv-SE" baseline="0" dirty="0" err="1"/>
              <a:t>ssk</a:t>
            </a:r>
            <a:r>
              <a:rPr lang="sv-SE" baseline="0" dirty="0"/>
              <a:t> och </a:t>
            </a:r>
            <a:r>
              <a:rPr lang="sv-SE" baseline="0" dirty="0" err="1"/>
              <a:t>paramed</a:t>
            </a:r>
            <a:r>
              <a:rPr lang="sv-SE" baseline="0" dirty="0"/>
              <a:t> eller att de enheter som heter ordinärt boende/särskilt boende involverar flera yrkeskategorier.</a:t>
            </a:r>
          </a:p>
          <a:p>
            <a:r>
              <a:rPr lang="sv-SE" baseline="0" dirty="0"/>
              <a:t>Men eftersom det på enheterna jobbar flera olika yrkesroller så är det viktigt att de meddelanden som skickas är tydliga gällande innehåll. </a:t>
            </a:r>
          </a:p>
          <a:p>
            <a:r>
              <a:rPr lang="sv-SE" baseline="0" dirty="0"/>
              <a:t>De fasta ämnesrubrikerna ska hjälpa till att förtydliga detta så har man information som rör hjälpmedel, träning osv  eller man vill att den som läser meddelandet är en paramedicinare så är de rehabilitering som är titeln på meddelandet.</a:t>
            </a:r>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endParaRPr lang="sv-SE" baseline="0" dirty="0"/>
          </a:p>
          <a:p>
            <a:r>
              <a:rPr lang="sv-SE" baseline="0" dirty="0"/>
              <a:t>Avliden är en sån rubrik som man kan skriva i fritext men finns det önskemål om det så kan vi lägga in den som fördefinierad titel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52200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243334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95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Finns en fras som kan användas vid Kallelse till SIP när kallelsen är i mer administrativ form för att uppfylla kravet på att kallelse ska skickas inom 24 timmar. </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66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är allas ansvar att hjälpas åt för att få ett så patientsäkert hanterande som möjligt i systemet. Systemförvaltningen</a:t>
            </a:r>
            <a:r>
              <a:rPr lang="sv-SE" baseline="0" dirty="0"/>
              <a:t> och processledningsgruppen måste bidra för att skapa ökad förståelse, alla som är involverade kring en patient måste vara så tydliga som möjligt för att få handhavandet patientsäkert. Var hellre övertydlig än att utlämna info.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210223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112941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30</a:t>
            </a:fld>
            <a:endParaRPr lang="sv-SE"/>
          </a:p>
        </p:txBody>
      </p:sp>
    </p:spTree>
    <p:extLst>
      <p:ext uri="{BB962C8B-B14F-4D97-AF65-F5344CB8AC3E}">
        <p14:creationId xmlns:p14="http://schemas.microsoft.com/office/powerpoint/2010/main" val="1879039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När</a:t>
            </a:r>
            <a:r>
              <a:rPr lang="sv-SE" baseline="0" dirty="0"/>
              <a:t> det är inneliggande patienterna ska samtycket inhämtas av slutenvården, men om det inte är dokumenterat så är det bra att efterfråga det.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Samtyckena</a:t>
            </a:r>
            <a:r>
              <a:rPr lang="sv-SE" baseline="0" dirty="0"/>
              <a:t> är grunden för att Link ska fungera smidigt och aktörer ska kunna utbyta information, men i Link aktiverar det som jag tidigare visat även funktionaliteten och informationsdelning innebär att kommunen  kan ta del av flikarna journal och läkemedel</a:t>
            </a:r>
            <a:endParaRPr lang="sv-SE" dirty="0"/>
          </a:p>
          <a:p>
            <a:endParaRPr lang="sv-SE" baseline="0" dirty="0"/>
          </a:p>
          <a:p>
            <a:r>
              <a:rPr lang="sv-SE" baseline="0" dirty="0"/>
              <a:t>Samtycke h</a:t>
            </a:r>
            <a:r>
              <a:rPr lang="sv-SE" dirty="0"/>
              <a:t>ar</a:t>
            </a:r>
            <a:r>
              <a:rPr lang="sv-SE" baseline="0" dirty="0"/>
              <a:t> inte enbart med Link att göra utan det är något som ska efterfrågas vid patientrelation och sammanhållen journalföring för att man ska kunna ta del av information skriven av annan vårdgivare.</a:t>
            </a:r>
          </a:p>
          <a:p>
            <a:r>
              <a:rPr lang="sv-SE" baseline="0" dirty="0"/>
              <a:t>I Cosmic finns det information från olika vårdgivare, tex privata vårdcentraler, psykiatri osv så måste man ha samtycke för att få ta del av dessa uppgifter. </a:t>
            </a:r>
          </a:p>
          <a:p>
            <a:r>
              <a:rPr lang="sv-SE" baseline="0" dirty="0"/>
              <a:t>Ger patienten samtycke så kan man enkelt bryta sekretessklassad information för att ta del av dessa anteckningar.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31</a:t>
            </a:fld>
            <a:endParaRPr lang="sv-SE"/>
          </a:p>
        </p:txBody>
      </p:sp>
    </p:spTree>
    <p:extLst>
      <p:ext uri="{BB962C8B-B14F-4D97-AF65-F5344CB8AC3E}">
        <p14:creationId xmlns:p14="http://schemas.microsoft.com/office/powerpoint/2010/main" val="236452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Grundtanken är att om fliken Journal är aktiv så har man rätt att ta del av informationen. </a:t>
            </a:r>
          </a:p>
          <a:p>
            <a:pPr>
              <a:spcAft>
                <a:spcPts val="600"/>
              </a:spcAft>
            </a:pPr>
            <a:r>
              <a:rPr lang="sv-SE" dirty="0"/>
              <a:t>Sen är det ju bra om slutenvården har förtydligat detta genom att dokumenterar på sökordet </a:t>
            </a:r>
            <a:r>
              <a:rPr lang="sv-SE" sz="1200" b="0" dirty="0">
                <a:effectLst/>
              </a:rPr>
              <a:t>Samtycke till åtkomst av patientuppgifter via sammanhållen journalföring</a:t>
            </a:r>
            <a:endParaRPr lang="sv-SE" sz="1200" b="0" dirty="0">
              <a:effectLst/>
              <a:latin typeface="Georgia" panose="02040502050405020303" pitchFamily="18" charset="0"/>
              <a:ea typeface="Georgia" panose="02040502050405020303"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B29B1FA7-9B20-E148-866A-4BB8AEA063A1}" type="slidenum">
              <a:rPr lang="sv-SE" smtClean="0"/>
              <a:t>33</a:t>
            </a:fld>
            <a:endParaRPr lang="sv-SE"/>
          </a:p>
        </p:txBody>
      </p:sp>
    </p:spTree>
    <p:extLst>
      <p:ext uri="{BB962C8B-B14F-4D97-AF65-F5344CB8AC3E}">
        <p14:creationId xmlns:p14="http://schemas.microsoft.com/office/powerpoint/2010/main" val="288799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22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är intresserade av ett filter så vill jag gärna ha kännedom</a:t>
            </a:r>
            <a:r>
              <a:rPr lang="sv-SE" baseline="0" dirty="0"/>
              <a:t> om detta. </a:t>
            </a:r>
          </a:p>
          <a:p>
            <a:r>
              <a:rPr lang="sv-SE" baseline="0" dirty="0"/>
              <a:t>Filter byggs av systemförvaltare så då måste man lägga ärende i stöd- och serviceportalen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37</a:t>
            </a:fld>
            <a:endParaRPr lang="sv-SE"/>
          </a:p>
        </p:txBody>
      </p:sp>
    </p:spTree>
    <p:extLst>
      <p:ext uri="{BB962C8B-B14F-4D97-AF65-F5344CB8AC3E}">
        <p14:creationId xmlns:p14="http://schemas.microsoft.com/office/powerpoint/2010/main" val="96659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nuläget vet vi</a:t>
            </a:r>
            <a:r>
              <a:rPr lang="sv-SE" baseline="0" dirty="0"/>
              <a:t> att det gäller året ut men diskussioner pågår.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42</a:t>
            </a:fld>
            <a:endParaRPr lang="sv-SE"/>
          </a:p>
        </p:txBody>
      </p:sp>
    </p:spTree>
    <p:extLst>
      <p:ext uri="{BB962C8B-B14F-4D97-AF65-F5344CB8AC3E}">
        <p14:creationId xmlns:p14="http://schemas.microsoft.com/office/powerpoint/2010/main" val="93513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488" indent="0">
              <a:buNone/>
            </a:pPr>
            <a:r>
              <a:rPr lang="sv-SE" dirty="0"/>
              <a:t>Journalvyer; </a:t>
            </a:r>
          </a:p>
          <a:p>
            <a:pPr marL="90488" indent="0">
              <a:buNone/>
            </a:pPr>
            <a:r>
              <a:rPr lang="sv-SE" dirty="0"/>
              <a:t>Samtycke - för att läsa journal ska samtycke inhämtas. Gemensamma dokument - visar väsentlig bakgrundsinformation om patienten.  </a:t>
            </a:r>
          </a:p>
          <a:p>
            <a:pPr marL="90488" indent="0">
              <a:buNone/>
            </a:pPr>
            <a:r>
              <a:rPr lang="sv-SE" dirty="0"/>
              <a:t>Alla anteckningar - visar anteckningar från alla vårdgivare som patienten haft kontakt med.  </a:t>
            </a:r>
          </a:p>
          <a:p>
            <a:pPr marL="90488" indent="0">
              <a:buNone/>
            </a:pPr>
            <a:r>
              <a:rPr lang="sv-SE" dirty="0"/>
              <a:t>Livsuppehållande behandlingsnivå  - om personen har beslut om begränsning av livsuppehållande behandling och andra relaterade åtgärder.  </a:t>
            </a:r>
          </a:p>
          <a:p>
            <a:pPr marL="90488" indent="0">
              <a:buNone/>
            </a:pPr>
            <a:r>
              <a:rPr lang="sv-SE" dirty="0"/>
              <a:t>Vårdplan - om personen har upprättad vårdplan. </a:t>
            </a:r>
          </a:p>
          <a:p>
            <a:endParaRPr lang="sv-SE" dirty="0"/>
          </a:p>
          <a:p>
            <a:r>
              <a:rPr lang="sv-SE" dirty="0"/>
              <a:t>Även här visas anteckningarna som sekretessklassade,</a:t>
            </a:r>
            <a:r>
              <a:rPr lang="sv-SE" baseline="0" dirty="0"/>
              <a:t> under Alla anteckningar kan det vara anteckningar från flera olika vårdgivare</a:t>
            </a:r>
          </a:p>
          <a:p>
            <a:r>
              <a:rPr lang="sv-SE" baseline="0" dirty="0"/>
              <a:t>Gärna använda filtreringsfunktionen för att få fram anteckningar från de verksamheter man verkligen ska läsa så man inte tar till sig av allt. </a:t>
            </a:r>
          </a:p>
          <a:p>
            <a:r>
              <a:rPr lang="sv-SE" baseline="0" dirty="0"/>
              <a:t>Filtrera och bryt därefter sekretessen. </a:t>
            </a:r>
            <a:endParaRPr lang="sv-SE" dirty="0"/>
          </a:p>
          <a:p>
            <a:endParaRPr lang="sv-SE" dirty="0"/>
          </a:p>
          <a:p>
            <a:r>
              <a:rPr lang="sv-SE" dirty="0"/>
              <a:t>Kan skriva ut från journal </a:t>
            </a:r>
          </a:p>
          <a:p>
            <a:pPr marL="171450" indent="-171450">
              <a:buFontTx/>
              <a:buChar char="-"/>
            </a:pPr>
            <a:r>
              <a:rPr lang="sv-SE" dirty="0"/>
              <a:t>knappen längst ner till höger skriver upp allt som är uppläst </a:t>
            </a:r>
          </a:p>
          <a:p>
            <a:pPr marL="171450" indent="-171450">
              <a:buFontTx/>
              <a:buChar char="-"/>
            </a:pPr>
            <a:r>
              <a:rPr lang="sv-SE" dirty="0"/>
              <a:t>enbart</a:t>
            </a:r>
            <a:r>
              <a:rPr lang="sv-SE" baseline="0" dirty="0"/>
              <a:t> en anteckning så ska man högerklicka och välja Skriv ut markerad anteckning</a:t>
            </a:r>
          </a:p>
          <a:p>
            <a:pPr marL="0" indent="0">
              <a:buFontTx/>
              <a:buNone/>
            </a:pPr>
            <a:endParaRPr lang="sv-SE" baseline="0" dirty="0"/>
          </a:p>
          <a:p>
            <a:pPr marL="0" indent="0">
              <a:buFontTx/>
              <a:buNone/>
            </a:pPr>
            <a:r>
              <a:rPr lang="sv-SE" baseline="0" dirty="0"/>
              <a:t>Gemensamma dokument är information som är allmän giltig för flera olika enheter, basuppgifter som inte förändras, ska hållas uppdaterat av alla men följsamheten är lite sisådär.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45</a:t>
            </a:fld>
            <a:endParaRPr lang="sv-SE"/>
          </a:p>
        </p:txBody>
      </p:sp>
    </p:spTree>
    <p:extLst>
      <p:ext uri="{BB962C8B-B14F-4D97-AF65-F5344CB8AC3E}">
        <p14:creationId xmlns:p14="http://schemas.microsoft.com/office/powerpoint/2010/main" val="4077730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Direktåtkomst till den läkemedelslista</a:t>
            </a:r>
            <a:r>
              <a:rPr lang="sv-SE" baseline="0" dirty="0"/>
              <a:t> som används av regionen. </a:t>
            </a:r>
          </a:p>
          <a:p>
            <a:r>
              <a:rPr lang="sv-SE" baseline="0" dirty="0"/>
              <a:t>Vaksamhet på patienter som är inneliggande då listan förändras samt patienter med </a:t>
            </a:r>
            <a:r>
              <a:rPr lang="sv-SE" baseline="0" dirty="0" err="1"/>
              <a:t>apodos</a:t>
            </a:r>
            <a:r>
              <a:rPr lang="sv-SE" baseline="0" dirty="0"/>
              <a:t> då listan kanske inte alls är uppdaterad eftersom dosreceptet är där korrigerar görs.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46</a:t>
            </a:fld>
            <a:endParaRPr lang="sv-SE"/>
          </a:p>
        </p:txBody>
      </p:sp>
    </p:spTree>
    <p:extLst>
      <p:ext uri="{BB962C8B-B14F-4D97-AF65-F5344CB8AC3E}">
        <p14:creationId xmlns:p14="http://schemas.microsoft.com/office/powerpoint/2010/main" val="640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Visa Ärendeöversikten </a:t>
            </a:r>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8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37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83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8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75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37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346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vardgivarwebb.regionostergotland.se/Startsida/Vardprocesser/Samverkan-vid-in--och-utskrivning-av-patient/Cosmic_Lin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ledsys.lio.se/Document/Document?DocumentNumber=646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792" y="854015"/>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Platshållare för text 1"/>
          <p:cNvSpPr>
            <a:spLocks noGrp="1"/>
          </p:cNvSpPr>
          <p:nvPr>
            <p:ph type="body" sz="quarter" idx="12"/>
          </p:nvPr>
        </p:nvSpPr>
        <p:spPr>
          <a:xfrm>
            <a:off x="-75569" y="929820"/>
            <a:ext cx="9144000" cy="1763788"/>
          </a:xfrm>
        </p:spPr>
        <p:txBody>
          <a:bodyPr/>
          <a:lstStyle/>
          <a:p>
            <a:r>
              <a:rPr lang="sv-SE" dirty="0"/>
              <a:t>Fortbildningsträffar </a:t>
            </a:r>
          </a:p>
          <a:p>
            <a:r>
              <a:rPr lang="sv-SE" dirty="0"/>
              <a:t>från 2020</a:t>
            </a:r>
          </a:p>
        </p:txBody>
      </p:sp>
      <p:sp>
        <p:nvSpPr>
          <p:cNvPr id="3" name="Platshållare för text 2"/>
          <p:cNvSpPr>
            <a:spLocks noGrp="1"/>
          </p:cNvSpPr>
          <p:nvPr>
            <p:ph type="body" sz="quarter" idx="13"/>
          </p:nvPr>
        </p:nvSpPr>
        <p:spPr>
          <a:xfrm>
            <a:off x="-75569" y="2860501"/>
            <a:ext cx="9144000" cy="837199"/>
          </a:xfrm>
        </p:spPr>
        <p:txBody>
          <a:bodyPr/>
          <a:lstStyle/>
          <a:p>
            <a:r>
              <a:rPr lang="sv-SE" dirty="0"/>
              <a:t>Kommun</a:t>
            </a:r>
          </a:p>
        </p:txBody>
      </p:sp>
    </p:spTree>
    <p:extLst>
      <p:ext uri="{BB962C8B-B14F-4D97-AF65-F5344CB8AC3E}">
        <p14:creationId xmlns:p14="http://schemas.microsoft.com/office/powerpoint/2010/main" val="95676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255841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92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startat av slutenvården</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endParaRPr lang="sv-SE" dirty="0"/>
          </a:p>
        </p:txBody>
      </p:sp>
      <p:sp>
        <p:nvSpPr>
          <p:cNvPr id="3" name="Rubrik 2"/>
          <p:cNvSpPr>
            <a:spLocks noGrp="1"/>
          </p:cNvSpPr>
          <p:nvPr>
            <p:ph type="title"/>
          </p:nvPr>
        </p:nvSpPr>
        <p:spPr/>
        <p:txBody>
          <a:bodyPr/>
          <a:lstStyle/>
          <a:p>
            <a:r>
              <a:rPr lang="sv-SE" sz="3200"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63719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11927"/>
            <a:ext cx="8024849" cy="4389451"/>
          </a:xfrm>
        </p:spPr>
        <p:txBody>
          <a:bodyPr>
            <a:normAutofit fontScale="70000" lnSpcReduction="20000"/>
          </a:bodyPr>
          <a:lstStyle/>
          <a:p>
            <a:r>
              <a:rPr lang="sv-SE" sz="2600" dirty="0"/>
              <a:t>Enheter som är inlagda i fliken Enhetskoppling visas som föreslagen mottagare när man skapar upp ett ärende. </a:t>
            </a:r>
          </a:p>
          <a:p>
            <a:pPr marL="90488" indent="0">
              <a:buNone/>
            </a:pPr>
            <a:endParaRPr lang="sv-SE" sz="2600" dirty="0"/>
          </a:p>
          <a:p>
            <a:r>
              <a:rPr lang="sv-SE" sz="2600" dirty="0"/>
              <a:t>Startar kommunen själva upp ett ärende tex för att skicka </a:t>
            </a:r>
            <a:r>
              <a:rPr lang="sv-SE" sz="2600" dirty="0" err="1"/>
              <a:t>inmeddelande</a:t>
            </a:r>
            <a:r>
              <a:rPr lang="sv-SE" sz="2600" dirty="0"/>
              <a:t> akuten så kommer enheten vara föreslagen mottagare. </a:t>
            </a:r>
          </a:p>
          <a:p>
            <a:pPr marL="90488" indent="0">
              <a:buNone/>
            </a:pPr>
            <a:endParaRPr lang="sv-SE" sz="2600" dirty="0"/>
          </a:p>
          <a:p>
            <a:r>
              <a:rPr lang="sv-SE" sz="2600" dirty="0"/>
              <a:t>Underlättar i övriga flödet tex när slutenvården ska skicka inskrivningsmeddelandet för då behöver de inte leta efter den rätta mottagaren.  </a:t>
            </a:r>
          </a:p>
          <a:p>
            <a:endParaRPr lang="sv-SE" sz="2600" dirty="0"/>
          </a:p>
          <a:p>
            <a:r>
              <a:rPr lang="sv-SE" sz="2600" dirty="0"/>
              <a:t>När information är ifylld så blir det ett mer patientsäkert hanterande. </a:t>
            </a:r>
          </a:p>
          <a:p>
            <a:endParaRPr lang="sv-SE" sz="2600" dirty="0"/>
          </a:p>
          <a:p>
            <a:r>
              <a:rPr lang="sv-SE" sz="2600" dirty="0"/>
              <a:t>Sekretessen ökar när rätt enhet är föreslagen, då minskar risken att obehöriga tar del av patientinformation som de inte har rätt till. </a:t>
            </a:r>
          </a:p>
          <a:p>
            <a:endParaRPr lang="sv-SE" sz="2600" dirty="0"/>
          </a:p>
          <a:p>
            <a:r>
              <a:rPr lang="sv-SE" sz="2600" dirty="0"/>
              <a:t>Det administrativa arbetet kring att korrigera och hitta rätt aktör minskar.</a:t>
            </a:r>
          </a:p>
          <a:p>
            <a:endParaRPr lang="sv-SE" dirty="0"/>
          </a:p>
          <a:p>
            <a:endParaRPr lang="sv-SE" dirty="0"/>
          </a:p>
        </p:txBody>
      </p:sp>
      <p:sp>
        <p:nvSpPr>
          <p:cNvPr id="3" name="Rubrik 2"/>
          <p:cNvSpPr>
            <a:spLocks noGrp="1"/>
          </p:cNvSpPr>
          <p:nvPr>
            <p:ph type="title"/>
          </p:nvPr>
        </p:nvSpPr>
        <p:spPr>
          <a:xfrm>
            <a:off x="1382879" y="758757"/>
            <a:ext cx="7099170" cy="1031104"/>
          </a:xfrm>
        </p:spPr>
        <p:txBody>
          <a:bodyPr/>
          <a:lstStyle/>
          <a:p>
            <a:r>
              <a:rPr lang="sv-SE" sz="3600" dirty="0"/>
              <a:t>Uppdatera patientkort – fliken Enhetskoppling</a:t>
            </a:r>
            <a:br>
              <a:rPr lang="sv-SE" sz="3600" dirty="0"/>
            </a:br>
            <a:endParaRPr lang="sv-SE" sz="36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spTree>
    <p:extLst>
      <p:ext uri="{BB962C8B-B14F-4D97-AF65-F5344CB8AC3E}">
        <p14:creationId xmlns:p14="http://schemas.microsoft.com/office/powerpoint/2010/main" val="166885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96059"/>
            <a:ext cx="8024849" cy="3814480"/>
          </a:xfrm>
        </p:spPr>
        <p:txBody>
          <a:bodyPr>
            <a:normAutofit lnSpcReduction="10000"/>
          </a:bodyPr>
          <a:lstStyle/>
          <a:p>
            <a:pPr>
              <a:buFontTx/>
              <a:buChar char="-"/>
            </a:pPr>
            <a:r>
              <a:rPr lang="sv-SE" dirty="0"/>
              <a:t>Slutenvården tycker det är svårt att veta vilken aktör i kommunen som ärendet ska skickas till. </a:t>
            </a:r>
          </a:p>
          <a:p>
            <a:pPr marL="90488" indent="0">
              <a:buNone/>
            </a:pPr>
            <a:r>
              <a:rPr lang="sv-SE" dirty="0"/>
              <a:t>	I de stora kommunerna är listan på enheter väldigt lång.</a:t>
            </a:r>
          </a:p>
          <a:p>
            <a:pPr marL="90488" indent="0">
              <a:buNone/>
            </a:pPr>
            <a:endParaRPr lang="sv-SE" dirty="0"/>
          </a:p>
          <a:p>
            <a:pPr>
              <a:buFontTx/>
              <a:buChar char="-"/>
            </a:pPr>
            <a:r>
              <a:rPr lang="sv-SE" dirty="0"/>
              <a:t>Ärenden kommer till fel enhet i kommunen, men för att upptäcka det så måste man ta del av ärendet innan man kan lägga det vidare till rätt instans. </a:t>
            </a:r>
          </a:p>
          <a:p>
            <a:pPr>
              <a:buFontTx/>
              <a:buChar char="-"/>
            </a:pPr>
            <a:endParaRPr lang="sv-SE" dirty="0"/>
          </a:p>
          <a:p>
            <a:pPr>
              <a:buFontTx/>
              <a:buChar char="-"/>
            </a:pPr>
            <a:r>
              <a:rPr lang="sv-SE" dirty="0"/>
              <a:t>Kommunal hemsjukvård blir inte tillagd alternativt blir tillagd sent i ett ärende eftersom man inte vet att patienten är inskriven i hemsjukvården. </a:t>
            </a:r>
          </a:p>
          <a:p>
            <a:pPr>
              <a:buFontTx/>
              <a:buChar char="-"/>
            </a:pPr>
            <a:endParaRPr lang="sv-SE" dirty="0"/>
          </a:p>
        </p:txBody>
      </p:sp>
      <p:sp>
        <p:nvSpPr>
          <p:cNvPr id="3" name="Rubrik 2"/>
          <p:cNvSpPr>
            <a:spLocks noGrp="1"/>
          </p:cNvSpPr>
          <p:nvPr>
            <p:ph type="title"/>
          </p:nvPr>
        </p:nvSpPr>
        <p:spPr>
          <a:xfrm>
            <a:off x="1382879" y="599607"/>
            <a:ext cx="7099170" cy="1190254"/>
          </a:xfrm>
        </p:spPr>
        <p:txBody>
          <a:bodyPr/>
          <a:lstStyle/>
          <a:p>
            <a:r>
              <a:rPr lang="sv-SE" dirty="0"/>
              <a:t>Svårigheter </a:t>
            </a:r>
            <a:br>
              <a:rPr lang="sv-SE"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spTree>
    <p:extLst>
      <p:ext uri="{BB962C8B-B14F-4D97-AF65-F5344CB8AC3E}">
        <p14:creationId xmlns:p14="http://schemas.microsoft.com/office/powerpoint/2010/main" val="54795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3633"/>
            <a:ext cx="8024849" cy="3926906"/>
          </a:xfrm>
        </p:spPr>
        <p:txBody>
          <a:bodyPr>
            <a:normAutofit lnSpcReduction="10000"/>
          </a:bodyPr>
          <a:lstStyle/>
          <a:p>
            <a:pPr marL="90488" indent="0">
              <a:buNone/>
            </a:pPr>
            <a:r>
              <a:rPr lang="sv-SE" dirty="0"/>
              <a:t>Om en person bor på SÄBO eller blir inskriven i hemsjukvård så har man som rutin att fylla i information om insats i fliken Enhetskoppling, även om inte personen har ett pågående samordningsärende. </a:t>
            </a:r>
          </a:p>
          <a:p>
            <a:pPr marL="90488" indent="0">
              <a:buNone/>
            </a:pPr>
            <a:endParaRPr lang="sv-SE" dirty="0"/>
          </a:p>
          <a:p>
            <a:pPr marL="90488" indent="0">
              <a:buNone/>
            </a:pPr>
            <a:r>
              <a:rPr lang="sv-SE" dirty="0"/>
              <a:t>Skapa rutin för att registrera enhetskoppling och att hålla informationen uppdaterad. </a:t>
            </a:r>
          </a:p>
          <a:p>
            <a:pPr lvl="0"/>
            <a:r>
              <a:rPr lang="sv-SE" dirty="0"/>
              <a:t>Blir in/utskriven i hemsjukvård</a:t>
            </a:r>
          </a:p>
          <a:p>
            <a:pPr lvl="0"/>
            <a:r>
              <a:rPr lang="sv-SE" dirty="0"/>
              <a:t>Bor på Korttidsboende </a:t>
            </a:r>
          </a:p>
          <a:p>
            <a:pPr lvl="0"/>
            <a:r>
              <a:rPr lang="sv-SE" dirty="0"/>
              <a:t>Bor på SÄBO</a:t>
            </a:r>
          </a:p>
          <a:p>
            <a:pPr lvl="0"/>
            <a:r>
              <a:rPr lang="sv-SE" dirty="0"/>
              <a:t>Ändra informationen vid flytt mellan olika boenden</a:t>
            </a:r>
          </a:p>
          <a:p>
            <a:pPr marL="90488" indent="0">
              <a:buNone/>
            </a:pPr>
            <a:endParaRPr lang="sv-SE" dirty="0"/>
          </a:p>
          <a:p>
            <a:pPr marL="90488" indent="0">
              <a:buNone/>
            </a:pPr>
            <a:endParaRPr lang="sv-SE" dirty="0"/>
          </a:p>
        </p:txBody>
      </p:sp>
      <p:sp>
        <p:nvSpPr>
          <p:cNvPr id="3" name="Rubrik 2"/>
          <p:cNvSpPr>
            <a:spLocks noGrp="1"/>
          </p:cNvSpPr>
          <p:nvPr>
            <p:ph type="title"/>
          </p:nvPr>
        </p:nvSpPr>
        <p:spPr/>
        <p:txBody>
          <a:bodyPr/>
          <a:lstStyle/>
          <a:p>
            <a:r>
              <a:rPr lang="sv-SE" dirty="0"/>
              <a:t>Rekommendation från systemförvaltningen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388619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81266"/>
            <a:ext cx="8024849" cy="4129273"/>
          </a:xfrm>
        </p:spPr>
        <p:txBody>
          <a:bodyPr/>
          <a:lstStyle/>
          <a:p>
            <a:pPr marL="90488" indent="0">
              <a:buNone/>
            </a:pPr>
            <a:endParaRPr lang="sv-SE" dirty="0"/>
          </a:p>
          <a:p>
            <a:pPr marL="547688" indent="-457200">
              <a:buAutoNum type="arabicPeriod"/>
            </a:pPr>
            <a:r>
              <a:rPr lang="sv-SE" dirty="0"/>
              <a:t>Sök fram personen i </a:t>
            </a:r>
            <a:r>
              <a:rPr lang="sv-SE" dirty="0" err="1"/>
              <a:t>Patientlisten</a:t>
            </a:r>
            <a:endParaRPr lang="sv-SE" dirty="0"/>
          </a:p>
          <a:p>
            <a:pPr marL="547688" indent="-457200">
              <a:buAutoNum type="arabicPeriod"/>
            </a:pPr>
            <a:r>
              <a:rPr lang="sv-SE" dirty="0"/>
              <a:t>Öppna fönster Patientkort och välj fliken Enhetskopplingar</a:t>
            </a:r>
          </a:p>
          <a:p>
            <a:pPr marL="547688" indent="-457200">
              <a:buAutoNum type="arabicPeriod"/>
            </a:pPr>
            <a:endParaRPr lang="sv-SE" dirty="0"/>
          </a:p>
        </p:txBody>
      </p:sp>
      <p:sp>
        <p:nvSpPr>
          <p:cNvPr id="3" name="Rubrik 2"/>
          <p:cNvSpPr>
            <a:spLocks noGrp="1"/>
          </p:cNvSpPr>
          <p:nvPr>
            <p:ph type="title"/>
          </p:nvPr>
        </p:nvSpPr>
        <p:spPr>
          <a:xfrm>
            <a:off x="1382879" y="524414"/>
            <a:ext cx="7099170" cy="1265447"/>
          </a:xfrm>
        </p:spPr>
        <p:txBody>
          <a:bodyPr/>
          <a:lstStyle/>
          <a:p>
            <a:r>
              <a:rPr lang="sv-SE" dirty="0"/>
              <a:t>Enhetskoppling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9" name="Bildobjekt 8"/>
          <p:cNvPicPr/>
          <p:nvPr/>
        </p:nvPicPr>
        <p:blipFill rotWithShape="1">
          <a:blip r:embed="rId2"/>
          <a:srcRect b="13980"/>
          <a:stretch/>
        </p:blipFill>
        <p:spPr bwMode="auto">
          <a:xfrm>
            <a:off x="654344" y="3108962"/>
            <a:ext cx="3418892" cy="2064637"/>
          </a:xfrm>
          <a:prstGeom prst="rect">
            <a:avLst/>
          </a:prstGeom>
          <a:ln>
            <a:noFill/>
          </a:ln>
          <a:extLst>
            <a:ext uri="{53640926-AAD7-44D8-BBD7-CCE9431645EC}">
              <a14:shadowObscured xmlns:a14="http://schemas.microsoft.com/office/drawing/2010/main"/>
            </a:ext>
          </a:extLst>
        </p:spPr>
      </p:pic>
      <p:pic>
        <p:nvPicPr>
          <p:cNvPr id="11" name="Bildobjekt 10"/>
          <p:cNvPicPr/>
          <p:nvPr/>
        </p:nvPicPr>
        <p:blipFill rotWithShape="1">
          <a:blip r:embed="rId3" cstate="print">
            <a:extLst>
              <a:ext uri="{28A0092B-C50C-407E-A947-70E740481C1C}">
                <a14:useLocalDpi xmlns:a14="http://schemas.microsoft.com/office/drawing/2010/main" val="0"/>
              </a:ext>
            </a:extLst>
          </a:blip>
          <a:srcRect r="59422"/>
          <a:stretch/>
        </p:blipFill>
        <p:spPr bwMode="auto">
          <a:xfrm>
            <a:off x="4362447" y="3108962"/>
            <a:ext cx="3142757" cy="20646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899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58584"/>
            <a:ext cx="8024849" cy="3851955"/>
          </a:xfrm>
        </p:spPr>
        <p:txBody>
          <a:bodyPr/>
          <a:lstStyle/>
          <a:p>
            <a:pPr marL="90488" indent="0">
              <a:buNone/>
            </a:pPr>
            <a:r>
              <a:rPr lang="sv-SE" dirty="0"/>
              <a:t>3. Välj enhet under lämplig rubrik, genom att fälla ned rullisten och klicka på den aktuella enheten. </a:t>
            </a:r>
            <a:r>
              <a:rPr lang="sv-SE" b="1" dirty="0"/>
              <a:t>Spara.</a:t>
            </a:r>
          </a:p>
          <a:p>
            <a:pPr marL="90488" indent="0">
              <a:buNone/>
            </a:pPr>
            <a:endParaRPr lang="sv-SE" dirty="0"/>
          </a:p>
          <a:p>
            <a:endParaRPr lang="sv-SE" dirty="0"/>
          </a:p>
        </p:txBody>
      </p:sp>
      <p:sp>
        <p:nvSpPr>
          <p:cNvPr id="3" name="Rubrik 2"/>
          <p:cNvSpPr>
            <a:spLocks noGrp="1"/>
          </p:cNvSpPr>
          <p:nvPr>
            <p:ph type="title"/>
          </p:nvPr>
        </p:nvSpPr>
        <p:spPr/>
        <p:txBody>
          <a:bodyPr/>
          <a:lstStyle/>
          <a:p>
            <a:r>
              <a:rPr lang="sv-SE" dirty="0"/>
              <a:t>Enhetskoppling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pic>
        <p:nvPicPr>
          <p:cNvPr id="5" name="Bildobjekt 4"/>
          <p:cNvPicPr/>
          <p:nvPr/>
        </p:nvPicPr>
        <p:blipFill>
          <a:blip r:embed="rId2"/>
          <a:stretch>
            <a:fillRect/>
          </a:stretch>
        </p:blipFill>
        <p:spPr>
          <a:xfrm>
            <a:off x="654344" y="3066175"/>
            <a:ext cx="2973276" cy="2592612"/>
          </a:xfrm>
          <a:prstGeom prst="rect">
            <a:avLst/>
          </a:prstGeom>
        </p:spPr>
      </p:pic>
      <p:pic>
        <p:nvPicPr>
          <p:cNvPr id="8" name="Bildobjekt 7"/>
          <p:cNvPicPr>
            <a:picLocks noChangeAspect="1"/>
          </p:cNvPicPr>
          <p:nvPr/>
        </p:nvPicPr>
        <p:blipFill>
          <a:blip r:embed="rId3"/>
          <a:stretch>
            <a:fillRect/>
          </a:stretch>
        </p:blipFill>
        <p:spPr>
          <a:xfrm>
            <a:off x="3727297" y="3428999"/>
            <a:ext cx="4581525" cy="2219325"/>
          </a:xfrm>
          <a:prstGeom prst="rect">
            <a:avLst/>
          </a:prstGeom>
        </p:spPr>
      </p:pic>
    </p:spTree>
    <p:extLst>
      <p:ext uri="{BB962C8B-B14F-4D97-AF65-F5344CB8AC3E}">
        <p14:creationId xmlns:p14="http://schemas.microsoft.com/office/powerpoint/2010/main" val="285081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11246"/>
            <a:ext cx="8024849" cy="4099293"/>
          </a:xfrm>
        </p:spPr>
        <p:txBody>
          <a:bodyPr/>
          <a:lstStyle/>
          <a:p>
            <a:pPr marL="90488" indent="0">
              <a:buNone/>
            </a:pPr>
            <a:r>
              <a:rPr lang="sv-SE" dirty="0"/>
              <a:t>När ett nytt samordningsärende startas upp finns Aspens hemsjukvårdsområde föreslagen som aktör med automatik. </a:t>
            </a:r>
          </a:p>
          <a:p>
            <a:pPr marL="90488" indent="0">
              <a:buNone/>
            </a:pPr>
            <a:r>
              <a:rPr lang="sv-SE" sz="1600" dirty="0"/>
              <a:t>(I ett ”riktigt” ärende med inskrivningsmeddelande förslås även listad vårdcentral och övergripande kommunenhet)</a:t>
            </a:r>
          </a:p>
          <a:p>
            <a:endParaRPr lang="sv-SE" dirty="0"/>
          </a:p>
        </p:txBody>
      </p:sp>
      <p:sp>
        <p:nvSpPr>
          <p:cNvPr id="3" name="Rubrik 2"/>
          <p:cNvSpPr>
            <a:spLocks noGrp="1"/>
          </p:cNvSpPr>
          <p:nvPr>
            <p:ph type="title"/>
          </p:nvPr>
        </p:nvSpPr>
        <p:spPr/>
        <p:txBody>
          <a:bodyPr/>
          <a:lstStyle/>
          <a:p>
            <a:r>
              <a:rPr lang="sv-SE" dirty="0"/>
              <a:t>Enhetskoppling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pic>
        <p:nvPicPr>
          <p:cNvPr id="5" name="Bildobjekt 4"/>
          <p:cNvPicPr/>
          <p:nvPr/>
        </p:nvPicPr>
        <p:blipFill>
          <a:blip r:embed="rId2"/>
          <a:stretch>
            <a:fillRect/>
          </a:stretch>
        </p:blipFill>
        <p:spPr>
          <a:xfrm>
            <a:off x="654344" y="3253097"/>
            <a:ext cx="3385505" cy="2757442"/>
          </a:xfrm>
          <a:prstGeom prst="rect">
            <a:avLst/>
          </a:prstGeom>
        </p:spPr>
      </p:pic>
    </p:spTree>
    <p:extLst>
      <p:ext uri="{BB962C8B-B14F-4D97-AF65-F5344CB8AC3E}">
        <p14:creationId xmlns:p14="http://schemas.microsoft.com/office/powerpoint/2010/main" val="141863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13935"/>
            <a:ext cx="8024849" cy="3896604"/>
          </a:xfrm>
        </p:spPr>
        <p:txBody>
          <a:bodyPr>
            <a:normAutofit lnSpcReduction="10000"/>
          </a:bodyPr>
          <a:lstStyle/>
          <a:p>
            <a:r>
              <a:rPr lang="sv-SE" dirty="0" err="1"/>
              <a:t>Inmeddelande</a:t>
            </a:r>
            <a:r>
              <a:rPr lang="sv-SE" dirty="0"/>
              <a:t> till akutmottagning används när person skickas till sjukhus efter bedömning av legitimerad hälso- och sjukvårdspersonal. För att kunna skicka ett </a:t>
            </a:r>
            <a:r>
              <a:rPr lang="sv-SE" dirty="0" err="1"/>
              <a:t>Inmeddelande</a:t>
            </a:r>
            <a:r>
              <a:rPr lang="sv-SE" dirty="0"/>
              <a:t> måste ett samordningsärende först skapas upp om det inte redan finns ett aktivt samordningsärende</a:t>
            </a:r>
          </a:p>
          <a:p>
            <a:endParaRPr lang="sv-SE" dirty="0"/>
          </a:p>
          <a:p>
            <a:r>
              <a:rPr lang="sv-SE" dirty="0"/>
              <a:t>Arbetar med att informera slutenvården att ta del av </a:t>
            </a:r>
            <a:r>
              <a:rPr lang="sv-SE" dirty="0" err="1"/>
              <a:t>inmeddelandet</a:t>
            </a:r>
            <a:r>
              <a:rPr lang="sv-SE" dirty="0"/>
              <a:t> då det kan innehålla väldigt bra information om status och kontaktuppgifter. Samt om det finns ett pågående ärende så måste slutenvården vara snabbare på att skicka inskrivningsmeddelande. </a:t>
            </a:r>
          </a:p>
        </p:txBody>
      </p:sp>
      <p:sp>
        <p:nvSpPr>
          <p:cNvPr id="3" name="Rubrik 2"/>
          <p:cNvSpPr>
            <a:spLocks noGrp="1"/>
          </p:cNvSpPr>
          <p:nvPr>
            <p:ph type="title"/>
          </p:nvPr>
        </p:nvSpPr>
        <p:spPr>
          <a:xfrm>
            <a:off x="1382879" y="463138"/>
            <a:ext cx="7099170" cy="1326723"/>
          </a:xfrm>
        </p:spPr>
        <p:txBody>
          <a:bodyPr/>
          <a:lstStyle/>
          <a:p>
            <a:br>
              <a:rPr lang="sv-SE" sz="3600" dirty="0"/>
            </a:br>
            <a:r>
              <a:rPr lang="sv-SE" sz="3600" dirty="0"/>
              <a:t>Skicka </a:t>
            </a:r>
            <a:r>
              <a:rPr lang="sv-SE" sz="3600" dirty="0" err="1"/>
              <a:t>Inmeddelande</a:t>
            </a:r>
            <a:r>
              <a:rPr lang="sv-SE" sz="3600" dirty="0"/>
              <a:t> akuten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spTree>
    <p:extLst>
      <p:ext uri="{BB962C8B-B14F-4D97-AF65-F5344CB8AC3E}">
        <p14:creationId xmlns:p14="http://schemas.microsoft.com/office/powerpoint/2010/main" val="74356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sp>
        <p:nvSpPr>
          <p:cNvPr id="5" name="Rubrik 2"/>
          <p:cNvSpPr>
            <a:spLocks noGrp="1"/>
          </p:cNvSpPr>
          <p:nvPr>
            <p:ph type="title"/>
          </p:nvPr>
        </p:nvSpPr>
        <p:spPr>
          <a:xfrm>
            <a:off x="1382879" y="463138"/>
            <a:ext cx="7099170" cy="1326723"/>
          </a:xfrm>
        </p:spPr>
        <p:txBody>
          <a:bodyPr/>
          <a:lstStyle/>
          <a:p>
            <a:br>
              <a:rPr lang="sv-SE" sz="3600" dirty="0"/>
            </a:br>
            <a:r>
              <a:rPr lang="sv-SE" sz="3600" dirty="0"/>
              <a:t>Skicka </a:t>
            </a:r>
            <a:r>
              <a:rPr lang="sv-SE" sz="3600" dirty="0" err="1"/>
              <a:t>Inmeddelande</a:t>
            </a:r>
            <a:r>
              <a:rPr lang="sv-SE" sz="3600" dirty="0"/>
              <a:t> akuten </a:t>
            </a:r>
            <a:br>
              <a:rPr lang="sv-SE" b="1" dirty="0"/>
            </a:br>
            <a:endParaRPr lang="sv-SE" dirty="0"/>
          </a:p>
        </p:txBody>
      </p:sp>
      <p:pic>
        <p:nvPicPr>
          <p:cNvPr id="3" name="Bildobjekt 2"/>
          <p:cNvPicPr>
            <a:picLocks noChangeAspect="1"/>
          </p:cNvPicPr>
          <p:nvPr/>
        </p:nvPicPr>
        <p:blipFill>
          <a:blip r:embed="rId2"/>
          <a:stretch>
            <a:fillRect/>
          </a:stretch>
        </p:blipFill>
        <p:spPr>
          <a:xfrm>
            <a:off x="654344" y="1874463"/>
            <a:ext cx="2633555" cy="2256064"/>
          </a:xfrm>
          <a:prstGeom prst="rect">
            <a:avLst/>
          </a:prstGeom>
        </p:spPr>
      </p:pic>
      <p:pic>
        <p:nvPicPr>
          <p:cNvPr id="7" name="Bildobjekt 6"/>
          <p:cNvPicPr>
            <a:picLocks noChangeAspect="1"/>
          </p:cNvPicPr>
          <p:nvPr/>
        </p:nvPicPr>
        <p:blipFill>
          <a:blip r:embed="rId3"/>
          <a:stretch>
            <a:fillRect/>
          </a:stretch>
        </p:blipFill>
        <p:spPr>
          <a:xfrm>
            <a:off x="261257" y="4215740"/>
            <a:ext cx="8509659" cy="2102562"/>
          </a:xfrm>
          <a:prstGeom prst="rect">
            <a:avLst/>
          </a:prstGeom>
        </p:spPr>
      </p:pic>
    </p:spTree>
    <p:extLst>
      <p:ext uri="{BB962C8B-B14F-4D97-AF65-F5344CB8AC3E}">
        <p14:creationId xmlns:p14="http://schemas.microsoft.com/office/powerpoint/2010/main" val="166176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kommun</a:t>
            </a:r>
          </a:p>
        </p:txBody>
      </p:sp>
      <p:sp>
        <p:nvSpPr>
          <p:cNvPr id="3" name="Platshållare för text 2"/>
          <p:cNvSpPr>
            <a:spLocks noGrp="1"/>
          </p:cNvSpPr>
          <p:nvPr>
            <p:ph type="body" sz="quarter" idx="13"/>
          </p:nvPr>
        </p:nvSpPr>
        <p:spPr/>
        <p:txBody>
          <a:bodyPr/>
          <a:lstStyle/>
          <a:p>
            <a:r>
              <a:rPr lang="sv-SE" dirty="0"/>
              <a:t>Utbildning i Cosmic</a:t>
            </a:r>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81200"/>
            <a:ext cx="8024849" cy="4029339"/>
          </a:xfrm>
        </p:spPr>
        <p:txBody>
          <a:bodyPr>
            <a:normAutofit fontScale="77500" lnSpcReduction="20000"/>
          </a:bodyPr>
          <a:lstStyle/>
          <a:p>
            <a:r>
              <a:rPr lang="sv-SE" dirty="0"/>
              <a:t>Inskrivningsmeddelandet från slutenvården startar upp planeringsprocessen inför patientens utskrivning.</a:t>
            </a:r>
          </a:p>
          <a:p>
            <a:pPr marL="90488" indent="0">
              <a:buNone/>
            </a:pPr>
            <a:endParaRPr lang="sv-SE" dirty="0"/>
          </a:p>
          <a:p>
            <a:r>
              <a:rPr lang="sv-SE" dirty="0"/>
              <a:t>Inskrivningsmeddelandet skall besvaras samma dag (inom 24 timmar). Svaret ska innehålla information om </a:t>
            </a:r>
          </a:p>
          <a:p>
            <a:pPr marL="895350" defTabSz="1790700">
              <a:buFontTx/>
              <a:buChar char="-"/>
            </a:pPr>
            <a:r>
              <a:rPr lang="sv-SE" dirty="0"/>
              <a:t>Eventuella pågående insatser  </a:t>
            </a:r>
          </a:p>
          <a:p>
            <a:pPr marL="895350" defTabSz="1790700">
              <a:buFontTx/>
              <a:buChar char="-"/>
            </a:pPr>
            <a:r>
              <a:rPr lang="sv-SE" dirty="0"/>
              <a:t>Kontaktuppgifter. </a:t>
            </a:r>
          </a:p>
          <a:p>
            <a:pPr lvl="0"/>
            <a:endParaRPr lang="sv-SE" dirty="0"/>
          </a:p>
          <a:p>
            <a:pPr lvl="0"/>
            <a:r>
              <a:rPr lang="sv-SE" dirty="0"/>
              <a:t>Inskrivningsmeddelandet går att avvisa om det har skickats till fel enhet. Orsak till avvisningen måste anges.</a:t>
            </a:r>
          </a:p>
          <a:p>
            <a:pPr lvl="0"/>
            <a:r>
              <a:rPr lang="sv-SE" dirty="0"/>
              <a:t>Om mottagande enhet i kommunen ser att det saknas kommunaktörer i ärendet så är det bra om den enheten läggs till. </a:t>
            </a:r>
          </a:p>
          <a:p>
            <a:pPr marL="542925" indent="0" defTabSz="1790700">
              <a:buNone/>
            </a:pPr>
            <a:endParaRPr lang="sv-SE" dirty="0"/>
          </a:p>
          <a:p>
            <a:r>
              <a:rPr lang="sv-SE" i="1" dirty="0"/>
              <a:t>Observera!</a:t>
            </a:r>
            <a:r>
              <a:rPr lang="sv-SE" dirty="0"/>
              <a:t> En patient kan ha flera inskrivningsmeddelande under en och samma vårdtid. Det beror på att patienten skrivits ut och in mellan olika avdelningar. </a:t>
            </a:r>
            <a:endParaRPr lang="sv-SE" dirty="0">
              <a:effectLst/>
            </a:endParaRPr>
          </a:p>
        </p:txBody>
      </p:sp>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spTree>
    <p:extLst>
      <p:ext uri="{BB962C8B-B14F-4D97-AF65-F5344CB8AC3E}">
        <p14:creationId xmlns:p14="http://schemas.microsoft.com/office/powerpoint/2010/main" val="132466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pic>
        <p:nvPicPr>
          <p:cNvPr id="7" name="Platshållare för innehåll 6"/>
          <p:cNvPicPr>
            <a:picLocks noGrp="1" noChangeAspect="1"/>
          </p:cNvPicPr>
          <p:nvPr>
            <p:ph idx="1"/>
          </p:nvPr>
        </p:nvPicPr>
        <p:blipFill>
          <a:blip r:embed="rId2"/>
          <a:stretch>
            <a:fillRect/>
          </a:stretch>
        </p:blipFill>
        <p:spPr>
          <a:xfrm>
            <a:off x="1199408" y="1908615"/>
            <a:ext cx="6723636" cy="4232674"/>
          </a:xfrm>
          <a:prstGeom prst="rect">
            <a:avLst/>
          </a:prstGeom>
        </p:spPr>
      </p:pic>
    </p:spTree>
    <p:extLst>
      <p:ext uri="{BB962C8B-B14F-4D97-AF65-F5344CB8AC3E}">
        <p14:creationId xmlns:p14="http://schemas.microsoft.com/office/powerpoint/2010/main" val="161095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30458"/>
            <a:ext cx="8024849" cy="3880081"/>
          </a:xfrm>
        </p:spPr>
        <p:txBody>
          <a:bodyPr>
            <a:normAutofit/>
          </a:bodyPr>
          <a:lstStyle/>
          <a:p>
            <a:r>
              <a:rPr lang="sv-SE" dirty="0"/>
              <a:t>Planeringsspåren ska vara en hjälp för berörda för att kunna förstå hur mycket hjälp en patient behöver. </a:t>
            </a:r>
          </a:p>
          <a:p>
            <a:endParaRPr lang="sv-SE" dirty="0"/>
          </a:p>
          <a:p>
            <a:r>
              <a:rPr lang="sv-SE" dirty="0"/>
              <a:t>Planeringsspår skickas av slutenvården men det ska ske i samråd med övriga aktörer. </a:t>
            </a:r>
          </a:p>
        </p:txBody>
      </p:sp>
      <p:sp>
        <p:nvSpPr>
          <p:cNvPr id="3" name="Rubrik 2"/>
          <p:cNvSpPr>
            <a:spLocks noGrp="1"/>
          </p:cNvSpPr>
          <p:nvPr>
            <p:ph type="title"/>
          </p:nvPr>
        </p:nvSpPr>
        <p:spPr/>
        <p:txBody>
          <a:bodyPr/>
          <a:lstStyle/>
          <a:p>
            <a:r>
              <a:rPr lang="sv-SE" dirty="0"/>
              <a:t>Planeringsspår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spTree>
    <p:extLst>
      <p:ext uri="{BB962C8B-B14F-4D97-AF65-F5344CB8AC3E}">
        <p14:creationId xmlns:p14="http://schemas.microsoft.com/office/powerpoint/2010/main" val="112226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spTree>
    <p:extLst>
      <p:ext uri="{BB962C8B-B14F-4D97-AF65-F5344CB8AC3E}">
        <p14:creationId xmlns:p14="http://schemas.microsoft.com/office/powerpoint/2010/main" val="109662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spTree>
    <p:extLst>
      <p:ext uri="{BB962C8B-B14F-4D97-AF65-F5344CB8AC3E}">
        <p14:creationId xmlns:p14="http://schemas.microsoft.com/office/powerpoint/2010/main" val="46059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50720"/>
            <a:ext cx="8024849" cy="4059819"/>
          </a:xfrm>
        </p:spPr>
        <p:txBody>
          <a:bodyPr/>
          <a:lstStyle/>
          <a:p>
            <a:r>
              <a:rPr lang="sv-SE" dirty="0"/>
              <a:t>Utskrivningsplanen ska vara upprättad senast då patienten är utskrivningsklar. Utskrivningsplanen ska innehålla information till patienten om vad olika aktörer har säkerställt inför patientens hemgång. </a:t>
            </a:r>
          </a:p>
          <a:p>
            <a:endParaRPr lang="sv-SE" dirty="0"/>
          </a:p>
          <a:p>
            <a:endParaRPr lang="sv-SE" dirty="0"/>
          </a:p>
        </p:txBody>
      </p:sp>
      <p:sp>
        <p:nvSpPr>
          <p:cNvPr id="3" name="Rubrik 2"/>
          <p:cNvSpPr>
            <a:spLocks noGrp="1"/>
          </p:cNvSpPr>
          <p:nvPr>
            <p:ph type="title"/>
          </p:nvPr>
        </p:nvSpPr>
        <p:spPr/>
        <p:txBody>
          <a:bodyPr/>
          <a:lstStyle/>
          <a:p>
            <a:pPr lvl="1"/>
            <a:r>
              <a:rPr lang="sv-SE" sz="3600" dirty="0">
                <a:latin typeface="+mj-lt"/>
              </a:rPr>
              <a:t>Skriv i utskrivningsplan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pic>
        <p:nvPicPr>
          <p:cNvPr id="5" name="Bildobjekt 4"/>
          <p:cNvPicPr>
            <a:picLocks noChangeAspect="1"/>
          </p:cNvPicPr>
          <p:nvPr/>
        </p:nvPicPr>
        <p:blipFill>
          <a:blip r:embed="rId2"/>
          <a:stretch>
            <a:fillRect/>
          </a:stretch>
        </p:blipFill>
        <p:spPr>
          <a:xfrm>
            <a:off x="277813" y="3574498"/>
            <a:ext cx="8383622" cy="2229790"/>
          </a:xfrm>
          <a:prstGeom prst="rect">
            <a:avLst/>
          </a:prstGeom>
        </p:spPr>
      </p:pic>
    </p:spTree>
    <p:extLst>
      <p:ext uri="{BB962C8B-B14F-4D97-AF65-F5344CB8AC3E}">
        <p14:creationId xmlns:p14="http://schemas.microsoft.com/office/powerpoint/2010/main" val="2086583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Meddelande om utskrivningsklar skickas av slutenvården efter läkarbedömning att patienten inte längre är i behov av slutenvård. </a:t>
            </a:r>
          </a:p>
          <a:p>
            <a:endParaRPr lang="sv-SE" dirty="0"/>
          </a:p>
          <a:p>
            <a:r>
              <a:rPr lang="sv-SE" dirty="0"/>
              <a:t>Meddelande om utskrivningsklar behöver inte besvaras.</a:t>
            </a:r>
          </a:p>
        </p:txBody>
      </p:sp>
      <p:sp>
        <p:nvSpPr>
          <p:cNvPr id="3" name="Rubrik 2"/>
          <p:cNvSpPr>
            <a:spLocks noGrp="1"/>
          </p:cNvSpPr>
          <p:nvPr>
            <p:ph type="title"/>
          </p:nvPr>
        </p:nvSpPr>
        <p:spPr/>
        <p:txBody>
          <a:bodyPr/>
          <a:lstStyle/>
          <a:p>
            <a:r>
              <a:rPr lang="sv-SE" dirty="0"/>
              <a:t>Utskrivningsklar</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301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85060"/>
            <a:ext cx="8024849" cy="3825479"/>
          </a:xfrm>
        </p:spPr>
        <p:txBody>
          <a:bodyPr>
            <a:normAutofit lnSpcReduction="10000"/>
          </a:bodyPr>
          <a:lstStyle/>
          <a:p>
            <a:r>
              <a:rPr lang="sv-SE" dirty="0"/>
              <a:t>När samordningsbehov finns skickar den fasta vårdkontakten kallelse till SIP efter att slutenvården har underrättat om att patienten är utskrivningsklar.</a:t>
            </a:r>
          </a:p>
          <a:p>
            <a:endParaRPr lang="sv-SE" dirty="0"/>
          </a:p>
          <a:p>
            <a:r>
              <a:rPr lang="sv-SE" dirty="0"/>
              <a:t>Om tidpunkt och mötesplats är föreslaget så ska meddelandet besvaras så avsändaren vet om det fungerar eller om ny tid måste skickas. </a:t>
            </a:r>
          </a:p>
          <a:p>
            <a:pPr marL="90488" indent="0">
              <a:buNone/>
            </a:pPr>
            <a:endParaRPr lang="sv-SE" dirty="0"/>
          </a:p>
          <a:p>
            <a:r>
              <a:rPr lang="sv-SE" dirty="0"/>
              <a:t>Undantag: Patienter i rött spår skall ha en upprättad SIP innan utskrivningsklar så detta meddelande måste skickas under tiden patienten är inneliggande. </a:t>
            </a:r>
          </a:p>
        </p:txBody>
      </p:sp>
      <p:sp>
        <p:nvSpPr>
          <p:cNvPr id="3" name="Rubrik 2"/>
          <p:cNvSpPr>
            <a:spLocks noGrp="1"/>
          </p:cNvSpPr>
          <p:nvPr>
            <p:ph type="title"/>
          </p:nvPr>
        </p:nvSpPr>
        <p:spPr/>
        <p:txBody>
          <a:bodyPr/>
          <a:lstStyle/>
          <a:p>
            <a:r>
              <a:rPr lang="sv-SE" sz="3600" dirty="0"/>
              <a:t>Besvara kallelse till Samordnad individuell planering - SIP</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170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Kallelse till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pic>
        <p:nvPicPr>
          <p:cNvPr id="6" name="Bildobjekt 5"/>
          <p:cNvPicPr>
            <a:picLocks noChangeAspect="1"/>
          </p:cNvPicPr>
          <p:nvPr/>
        </p:nvPicPr>
        <p:blipFill>
          <a:blip r:embed="rId3"/>
          <a:stretch>
            <a:fillRect/>
          </a:stretch>
        </p:blipFill>
        <p:spPr>
          <a:xfrm>
            <a:off x="1491506" y="2178330"/>
            <a:ext cx="3080494" cy="3818337"/>
          </a:xfrm>
          <a:prstGeom prst="rect">
            <a:avLst/>
          </a:prstGeom>
        </p:spPr>
      </p:pic>
      <p:pic>
        <p:nvPicPr>
          <p:cNvPr id="8" name="Bildobjekt 7"/>
          <p:cNvPicPr>
            <a:picLocks noChangeAspect="1"/>
          </p:cNvPicPr>
          <p:nvPr/>
        </p:nvPicPr>
        <p:blipFill>
          <a:blip r:embed="rId4"/>
          <a:stretch>
            <a:fillRect/>
          </a:stretch>
        </p:blipFill>
        <p:spPr>
          <a:xfrm>
            <a:off x="4932464" y="2178330"/>
            <a:ext cx="2926746" cy="3776447"/>
          </a:xfrm>
          <a:prstGeom prst="rect">
            <a:avLst/>
          </a:prstGeom>
        </p:spPr>
      </p:pic>
    </p:spTree>
    <p:extLst>
      <p:ext uri="{BB962C8B-B14F-4D97-AF65-F5344CB8AC3E}">
        <p14:creationId xmlns:p14="http://schemas.microsoft.com/office/powerpoint/2010/main" val="12854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04225" y="2332551"/>
            <a:ext cx="8024813" cy="3208734"/>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sp>
        <p:nvSpPr>
          <p:cNvPr id="6" name="Rubrik 2"/>
          <p:cNvSpPr>
            <a:spLocks noGrp="1"/>
          </p:cNvSpPr>
          <p:nvPr>
            <p:ph type="title"/>
          </p:nvPr>
        </p:nvSpPr>
        <p:spPr/>
        <p:txBody>
          <a:bodyPr/>
          <a:lstStyle/>
          <a:p>
            <a:r>
              <a:rPr lang="sv-SE" sz="3600" dirty="0"/>
              <a:t>Besvara kallelse till Samordnad individuell planering - SIP</a:t>
            </a:r>
          </a:p>
        </p:txBody>
      </p:sp>
    </p:spTree>
    <p:extLst>
      <p:ext uri="{BB962C8B-B14F-4D97-AF65-F5344CB8AC3E}">
        <p14:creationId xmlns:p14="http://schemas.microsoft.com/office/powerpoint/2010/main" val="25071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
        <p:nvSpPr>
          <p:cNvPr id="3" name="Rubrik 2"/>
          <p:cNvSpPr>
            <a:spLocks noGrp="1"/>
          </p:cNvSpPr>
          <p:nvPr>
            <p:ph type="title"/>
          </p:nvPr>
        </p:nvSpPr>
        <p:spPr/>
        <p:txBody>
          <a:bodyPr/>
          <a:lstStyle/>
          <a:p>
            <a:r>
              <a:rPr lang="sv-SE" sz="3600" dirty="0"/>
              <a:t>Vilka moment ska göras i Link?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7" name="Rektangel med rundade hörn 6"/>
          <p:cNvSpPr/>
          <p:nvPr/>
        </p:nvSpPr>
        <p:spPr>
          <a:xfrm>
            <a:off x="404225" y="2174968"/>
            <a:ext cx="8286750" cy="3499439"/>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ruta 32"/>
          <p:cNvSpPr txBox="1"/>
          <p:nvPr/>
        </p:nvSpPr>
        <p:spPr>
          <a:xfrm>
            <a:off x="3295077" y="2355789"/>
            <a:ext cx="4924998" cy="2025712"/>
          </a:xfrm>
          <a:prstGeom prst="rect">
            <a:avLst/>
          </a:prstGeom>
          <a:solidFill>
            <a:schemeClr val="accen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v-SE" sz="10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t>
            </a:r>
            <a:endParaRPr lang="sv-SE" sz="10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Uppdatera patientkort - fliken Enhetskoppling</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Skicka </a:t>
            </a:r>
            <a:r>
              <a:rPr lang="sv-SE" sz="1600" dirty="0" err="1">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Inmeddelande</a:t>
            </a: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akuten om det är aktuellt</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inskrivningsmeddelande med pågående insatser</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Delta i planering under vårdtid och fastställande av insatser och samordningsbehov</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Skriv i utskrivningsplan</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Kallelse till SIP</a:t>
            </a: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Dokumentera kommunens åtaganden i SIP</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0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t>
            </a:r>
            <a:endParaRPr lang="sv-SE" sz="10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000" dirty="0">
                <a:effectLst/>
                <a:latin typeface="Georgia" panose="02040502050405020303" pitchFamily="18" charset="0"/>
                <a:ea typeface="Georgia" panose="02040502050405020303" pitchFamily="18" charset="0"/>
                <a:cs typeface="Times New Roman" panose="02020603050405020304" pitchFamily="18" charset="0"/>
              </a:rPr>
              <a:t> </a:t>
            </a:r>
          </a:p>
        </p:txBody>
      </p:sp>
      <p:sp>
        <p:nvSpPr>
          <p:cNvPr id="10" name="Rektangel med rundade hörn 9"/>
          <p:cNvSpPr/>
          <p:nvPr/>
        </p:nvSpPr>
        <p:spPr>
          <a:xfrm>
            <a:off x="866250" y="2561762"/>
            <a:ext cx="2019777" cy="1993361"/>
          </a:xfrm>
          <a:prstGeom prst="roundRect">
            <a:avLst>
              <a:gd name="adj" fmla="val 10000"/>
            </a:avLst>
          </a:prstGeom>
          <a:blipFill>
            <a:blip r:embed="rId3">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ktangel 4"/>
          <p:cNvSpPr/>
          <p:nvPr/>
        </p:nvSpPr>
        <p:spPr>
          <a:xfrm>
            <a:off x="1242333" y="5132511"/>
            <a:ext cx="4401398" cy="369332"/>
          </a:xfrm>
          <a:prstGeom prst="rect">
            <a:avLst/>
          </a:prstGeom>
        </p:spPr>
        <p:txBody>
          <a:bodyPr wrap="none">
            <a:spAutoFit/>
          </a:bodyPr>
          <a:lstStyle/>
          <a:p>
            <a:r>
              <a:rPr lang="sv-SE" dirty="0">
                <a:hlinkClick r:id="rId4"/>
              </a:rPr>
              <a:t>Lathund och manual på Vårdgivarwebben</a:t>
            </a:r>
            <a:endParaRPr lang="sv-SE" dirty="0"/>
          </a:p>
        </p:txBody>
      </p:sp>
    </p:spTree>
    <p:extLst>
      <p:ext uri="{BB962C8B-B14F-4D97-AF65-F5344CB8AC3E}">
        <p14:creationId xmlns:p14="http://schemas.microsoft.com/office/powerpoint/2010/main" val="29195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54344" y="2280213"/>
            <a:ext cx="8024849" cy="3927096"/>
          </a:xfrm>
        </p:spPr>
        <p:txBody>
          <a:bodyPr>
            <a:normAutofit/>
          </a:bodyPr>
          <a:lstStyle/>
          <a:p>
            <a:r>
              <a:rPr lang="sv-SE" dirty="0"/>
              <a:t>Skickas när patienten skrivs ut från slutenvården och då försvinner också slutenvården som aktör i samordningsärendet.</a:t>
            </a:r>
          </a:p>
          <a:p>
            <a:endParaRPr lang="sv-SE" dirty="0"/>
          </a:p>
          <a:p>
            <a:r>
              <a:rPr lang="sv-SE" dirty="0"/>
              <a:t>Skickas även om patienten ”bara” byter avdelning </a:t>
            </a:r>
            <a:r>
              <a:rPr lang="sv-SE" dirty="0" err="1"/>
              <a:t>pga</a:t>
            </a:r>
            <a:r>
              <a:rPr lang="sv-SE" dirty="0"/>
              <a:t> att en annan avdelning ska ta över det medicinska ansvaret (gäller ej utlokalisering). Vid byte av medicinskt ansvarig enhet så måste den nya enheten skicka ett nytt inskrivningsmeddelande.</a:t>
            </a:r>
          </a:p>
        </p:txBody>
      </p:sp>
      <p:sp>
        <p:nvSpPr>
          <p:cNvPr id="3" name="Rubrik 2"/>
          <p:cNvSpPr>
            <a:spLocks noGrp="1"/>
          </p:cNvSpPr>
          <p:nvPr>
            <p:ph type="title"/>
          </p:nvPr>
        </p:nvSpPr>
        <p:spPr/>
        <p:txBody>
          <a:bodyPr/>
          <a:lstStyle/>
          <a:p>
            <a:r>
              <a:rPr lang="sv-SE" sz="3600" dirty="0"/>
              <a:t>Automatiskt utskrivningsmeddelande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Tree>
    <p:extLst>
      <p:ext uri="{BB962C8B-B14F-4D97-AF65-F5344CB8AC3E}">
        <p14:creationId xmlns:p14="http://schemas.microsoft.com/office/powerpoint/2010/main" val="272231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90725"/>
            <a:ext cx="8024849" cy="4019814"/>
          </a:xfrm>
        </p:spPr>
        <p:txBody>
          <a:bodyPr>
            <a:normAutofit/>
          </a:bodyPr>
          <a:lstStyle/>
          <a:p>
            <a:r>
              <a:rPr lang="sv-SE" dirty="0"/>
              <a:t>Eftersom Cosmic Link innebär ett samarbete som ger möjlighet att ta del av andra vårdgivares (aktörers) patientuppgifter så är det viktigt att samtycke efterfrågas och dokumenteras i journalen. </a:t>
            </a:r>
          </a:p>
          <a:p>
            <a:endParaRPr lang="sv-SE" dirty="0"/>
          </a:p>
          <a:p>
            <a:r>
              <a:rPr lang="sv-SE" dirty="0"/>
              <a:t>Samtyckena är grunden för att Link ska fungera smidigt och aktörer ska kunna utbyta information, men i Link aktiverar det även funktionaliteten och informationsdelning innebär att kommunen  kan ta del av flikarna journal och läkemedel</a:t>
            </a:r>
          </a:p>
          <a:p>
            <a:endParaRPr lang="sv-SE" dirty="0"/>
          </a:p>
        </p:txBody>
      </p:sp>
      <p:sp>
        <p:nvSpPr>
          <p:cNvPr id="3" name="Rubrik 2"/>
          <p:cNvSpPr>
            <a:spLocks noGrp="1"/>
          </p:cNvSpPr>
          <p:nvPr>
            <p:ph type="title"/>
          </p:nvPr>
        </p:nvSpPr>
        <p:spPr/>
        <p:txBody>
          <a:bodyPr/>
          <a:lstStyle/>
          <a:p>
            <a:r>
              <a:rPr lang="sv-SE" dirty="0"/>
              <a:t>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spTree>
    <p:extLst>
      <p:ext uri="{BB962C8B-B14F-4D97-AF65-F5344CB8AC3E}">
        <p14:creationId xmlns:p14="http://schemas.microsoft.com/office/powerpoint/2010/main" val="382972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1276934707"/>
              </p:ext>
            </p:extLst>
          </p:nvPr>
        </p:nvGraphicFramePr>
        <p:xfrm>
          <a:off x="1198704" y="622092"/>
          <a:ext cx="7383167" cy="5200428"/>
        </p:xfrm>
        <a:graphic>
          <a:graphicData uri="http://schemas.openxmlformats.org/drawingml/2006/table">
            <a:tbl>
              <a:tblPr firstRow="1" firstCol="1" bandRow="1">
                <a:tableStyleId>{5C22544A-7EE6-4342-B048-85BDC9FD1C3A}</a:tableStyleId>
              </a:tblPr>
              <a:tblGrid>
                <a:gridCol w="1192227">
                  <a:extLst>
                    <a:ext uri="{9D8B030D-6E8A-4147-A177-3AD203B41FA5}">
                      <a16:colId xmlns:a16="http://schemas.microsoft.com/office/drawing/2014/main" val="991308883"/>
                    </a:ext>
                  </a:extLst>
                </a:gridCol>
                <a:gridCol w="2133200">
                  <a:extLst>
                    <a:ext uri="{9D8B030D-6E8A-4147-A177-3AD203B41FA5}">
                      <a16:colId xmlns:a16="http://schemas.microsoft.com/office/drawing/2014/main" val="76645321"/>
                    </a:ext>
                  </a:extLst>
                </a:gridCol>
                <a:gridCol w="1968059">
                  <a:extLst>
                    <a:ext uri="{9D8B030D-6E8A-4147-A177-3AD203B41FA5}">
                      <a16:colId xmlns:a16="http://schemas.microsoft.com/office/drawing/2014/main" val="1554186462"/>
                    </a:ext>
                  </a:extLst>
                </a:gridCol>
                <a:gridCol w="2089681">
                  <a:extLst>
                    <a:ext uri="{9D8B030D-6E8A-4147-A177-3AD203B41FA5}">
                      <a16:colId xmlns:a16="http://schemas.microsoft.com/office/drawing/2014/main" val="4068587532"/>
                    </a:ext>
                  </a:extLst>
                </a:gridCol>
              </a:tblGrid>
              <a:tr h="239842">
                <a:tc>
                  <a:txBody>
                    <a:bodyPr/>
                    <a:lstStyle/>
                    <a:p>
                      <a:pPr>
                        <a:spcAft>
                          <a:spcPts val="600"/>
                        </a:spcAft>
                      </a:pPr>
                      <a:r>
                        <a:rPr lang="sv-SE" sz="800" dirty="0">
                          <a:effectLst/>
                        </a:rPr>
                        <a:t>Samtycke</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Förklaring</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Ja</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Nej</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2502560443"/>
                  </a:ext>
                </a:extLst>
              </a:tr>
              <a:tr h="861935">
                <a:tc>
                  <a:txBody>
                    <a:bodyPr/>
                    <a:lstStyle/>
                    <a:p>
                      <a:pPr>
                        <a:spcAft>
                          <a:spcPts val="600"/>
                        </a:spcAft>
                      </a:pPr>
                      <a:r>
                        <a:rPr lang="sv-SE" sz="800" b="0" dirty="0">
                          <a:effectLst/>
                        </a:rPr>
                        <a:t>Samtycke till informationsdelning från sluten hälso- och sjukvård till kommunal hälso- och sjukvård och socialtjänst</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Tillåter att vårdgivarna kommunicerar med varandra och delar information om personen, via telefon, möten, fax osv.</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I Link ger detta samtycke åtkomst till flikarna Journal och Läkemedel. </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personalen får </a:t>
                      </a:r>
                      <a:r>
                        <a:rPr lang="sv-SE" sz="800" u="sng" dirty="0">
                          <a:effectLst/>
                        </a:rPr>
                        <a:t>dela</a:t>
                      </a:r>
                      <a:r>
                        <a:rPr lang="sv-SE" sz="800" dirty="0">
                          <a:effectLst/>
                        </a:rPr>
                        <a:t> uppgifter med varandra.</a:t>
                      </a:r>
                    </a:p>
                    <a:p>
                      <a:pPr>
                        <a:spcAft>
                          <a:spcPts val="600"/>
                        </a:spcAft>
                      </a:pPr>
                      <a:r>
                        <a:rPr lang="sv-SE" sz="800" dirty="0">
                          <a:effectLst/>
                        </a:rPr>
                        <a:t>I Link innebär detta att flikarna Journal och Läkemedel blir inaktiva.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2902499702"/>
                  </a:ext>
                </a:extLst>
              </a:tr>
              <a:tr h="830309">
                <a:tc>
                  <a:txBody>
                    <a:bodyPr/>
                    <a:lstStyle/>
                    <a:p>
                      <a:pPr>
                        <a:spcAft>
                          <a:spcPts val="600"/>
                        </a:spcAft>
                      </a:pPr>
                      <a:r>
                        <a:rPr lang="sv-SE" sz="800" b="0" dirty="0">
                          <a:effectLst/>
                        </a:rPr>
                        <a:t>Samtycke till samordnad individuell planering</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a:effectLst/>
                        </a:rPr>
                        <a:t>Tillåter att alla aktörer samverkar i planeringen och man får då ta del av uppgifter som meddelanden och planer. </a:t>
                      </a:r>
                      <a:endParaRPr lang="sv-SE" sz="80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I Link ger detta samtycke åtkomst till fliken Planer.</a:t>
                      </a:r>
                    </a:p>
                    <a:p>
                      <a:pPr>
                        <a:spcAft>
                          <a:spcPts val="600"/>
                        </a:spcAft>
                      </a:pPr>
                      <a:r>
                        <a:rPr lang="sv-SE" sz="800" dirty="0">
                          <a:effectLst/>
                        </a:rPr>
                        <a:t> </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aktörerna/vårdgivarna samverkar i planeringen utan varje aktör får sköta planeringen på egen hand.</a:t>
                      </a:r>
                    </a:p>
                    <a:p>
                      <a:pPr>
                        <a:spcAft>
                          <a:spcPts val="600"/>
                        </a:spcAft>
                      </a:pPr>
                      <a:r>
                        <a:rPr lang="sv-SE" sz="800" dirty="0">
                          <a:effectLst/>
                        </a:rPr>
                        <a:t>I Link innebär detta att fliken Planer blir inaktiv.</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749519988"/>
                  </a:ext>
                </a:extLst>
              </a:tr>
              <a:tr h="1938771">
                <a:tc>
                  <a:txBody>
                    <a:bodyPr/>
                    <a:lstStyle/>
                    <a:p>
                      <a:pPr>
                        <a:spcAft>
                          <a:spcPts val="600"/>
                        </a:spcAft>
                      </a:pPr>
                      <a:r>
                        <a:rPr lang="sv-SE" sz="800" b="0" dirty="0">
                          <a:effectLst/>
                        </a:rPr>
                        <a:t>Samtycke till åtkomst av patientuppgifter via sammanhållen journalföring</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Tillåter att annan vårdgivare får direktåtkomst till patientens journal.</a:t>
                      </a:r>
                    </a:p>
                    <a:p>
                      <a:pPr>
                        <a:lnSpc>
                          <a:spcPts val="1425"/>
                        </a:lnSpc>
                        <a:spcAft>
                          <a:spcPts val="1050"/>
                        </a:spcAft>
                      </a:pPr>
                      <a:r>
                        <a:rPr lang="sv-SE" sz="800" dirty="0">
                          <a:effectLst/>
                        </a:rPr>
                        <a:t>För att kunna ta del av andra vårdgivares journaluppgifter</a:t>
                      </a:r>
                      <a:r>
                        <a:rPr lang="sv-SE" sz="800" baseline="0" dirty="0">
                          <a:effectLst/>
                        </a:rPr>
                        <a:t> krävs det att vårdgivare: </a:t>
                      </a:r>
                      <a:endParaRPr lang="sv-SE" sz="800" dirty="0">
                        <a:effectLst/>
                      </a:endParaRPr>
                    </a:p>
                    <a:p>
                      <a:pPr marL="342900" lvl="0" indent="-342900">
                        <a:lnSpc>
                          <a:spcPts val="1275"/>
                        </a:lnSpc>
                        <a:buFont typeface="Calibri" panose="020F0502020204030204" pitchFamily="34" charset="0"/>
                        <a:buChar char="-"/>
                      </a:pPr>
                      <a:r>
                        <a:rPr lang="sv-SE" sz="800" dirty="0">
                          <a:effectLst/>
                        </a:rPr>
                        <a:t>har patientens aktiva samtycke till att ta del av informationen</a:t>
                      </a:r>
                    </a:p>
                    <a:p>
                      <a:pPr marL="342900" lvl="0" indent="-342900">
                        <a:lnSpc>
                          <a:spcPts val="1275"/>
                        </a:lnSpc>
                        <a:buFont typeface="Calibri" panose="020F0502020204030204" pitchFamily="34" charset="0"/>
                        <a:buChar char="-"/>
                      </a:pPr>
                      <a:r>
                        <a:rPr lang="sv-SE" sz="800" dirty="0">
                          <a:effectLst/>
                        </a:rPr>
                        <a:t>har en aktuell patientrelation med patienten</a:t>
                      </a:r>
                    </a:p>
                    <a:p>
                      <a:pPr marL="342900" lvl="0" indent="-342900">
                        <a:lnSpc>
                          <a:spcPts val="1275"/>
                        </a:lnSpc>
                        <a:buFont typeface="Calibri" panose="020F0502020204030204" pitchFamily="34" charset="0"/>
                        <a:buChar char="-"/>
                      </a:pPr>
                      <a:r>
                        <a:rPr lang="sv-SE" sz="800" dirty="0">
                          <a:effectLst/>
                        </a:rPr>
                        <a:t>har ett behov av informationen för att kunna ge rätt vård</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0" marR="0" marT="36000" marB="0"/>
                </a:tc>
                <a:tc>
                  <a:txBody>
                    <a:bodyPr/>
                    <a:lstStyle/>
                    <a:p>
                      <a:pPr>
                        <a:spcAft>
                          <a:spcPts val="600"/>
                        </a:spcAft>
                      </a:pPr>
                      <a:r>
                        <a:rPr lang="sv-SE" sz="800" dirty="0">
                          <a:effectLst/>
                        </a:rPr>
                        <a:t>Samtycket innebär att det är ok att ta del av informationen i Uppmärksamhetssignalen samt läsa information i flikarna Journal och Läkemedel.</a:t>
                      </a:r>
                    </a:p>
                    <a:p>
                      <a:pPr>
                        <a:spcAft>
                          <a:spcPts val="600"/>
                        </a:spcAft>
                      </a:pPr>
                      <a:r>
                        <a:rPr lang="sv-SE" sz="800" dirty="0">
                          <a:effectLst/>
                        </a:rPr>
                        <a:t>Anteckningar visas som sekretessklassad information i journalen men sekretessklassningen får vid samtycke brytas.</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annan vårdgivare får tillgång till Journalen.</a:t>
                      </a:r>
                    </a:p>
                    <a:p>
                      <a:pPr>
                        <a:spcAft>
                          <a:spcPts val="600"/>
                        </a:spcAft>
                      </a:pPr>
                      <a:r>
                        <a:rPr lang="sv-SE" sz="800" dirty="0">
                          <a:effectLst/>
                        </a:rPr>
                        <a:t>Även om flikarna Journal och Läkemedel samt Uppmärksamhetssignalen är aktiva så innebär nekande till samtycke att annan vårdgivare </a:t>
                      </a:r>
                      <a:r>
                        <a:rPr lang="sv-SE" sz="800" u="sng" dirty="0">
                          <a:effectLst/>
                        </a:rPr>
                        <a:t>inte</a:t>
                      </a:r>
                      <a:r>
                        <a:rPr lang="sv-SE" sz="800" dirty="0">
                          <a:effectLst/>
                        </a:rPr>
                        <a:t> får ha direktåtkomst. </a:t>
                      </a:r>
                    </a:p>
                    <a:p>
                      <a:pPr>
                        <a:spcAft>
                          <a:spcPts val="600"/>
                        </a:spcAft>
                      </a:pPr>
                      <a:r>
                        <a:rPr lang="sv-SE" sz="800" dirty="0">
                          <a:effectLst/>
                        </a:rPr>
                        <a:t>Om vårdpersonal ändå väljer att läsa information i flikarna Journal och Läkemedel eller Uppmärksamhetssignalen så kommer detta att loggas.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1743020154"/>
                  </a:ext>
                </a:extLst>
              </a:tr>
              <a:tr h="1194280">
                <a:tc>
                  <a:txBody>
                    <a:bodyPr/>
                    <a:lstStyle/>
                    <a:p>
                      <a:pPr>
                        <a:spcAft>
                          <a:spcPts val="600"/>
                        </a:spcAft>
                      </a:pPr>
                      <a:r>
                        <a:rPr lang="sv-SE" sz="800" b="0" dirty="0" err="1">
                          <a:effectLst/>
                        </a:rPr>
                        <a:t>Menprövning</a:t>
                      </a:r>
                      <a:r>
                        <a:rPr lang="sv-SE" sz="800" b="0" dirty="0">
                          <a:effectLst/>
                        </a:rPr>
                        <a:t> </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har en nedsatt beslutsförmåga och inte själv kan ge sitt samtycke ska </a:t>
                      </a:r>
                      <a:r>
                        <a:rPr lang="sv-SE" sz="800" dirty="0" err="1">
                          <a:effectLst/>
                        </a:rPr>
                        <a:t>menprövning</a:t>
                      </a:r>
                      <a:r>
                        <a:rPr lang="sv-SE" sz="800" dirty="0">
                          <a:effectLst/>
                        </a:rPr>
                        <a:t> utföras. Med detta menas att man prövar om personuppgifter och journalinformation kan röjas utan att det är till men för patienten. </a:t>
                      </a:r>
                    </a:p>
                    <a:p>
                      <a:pPr>
                        <a:spcAft>
                          <a:spcPts val="600"/>
                        </a:spcAft>
                      </a:pPr>
                      <a:r>
                        <a:rPr lang="sv-SE" sz="800" dirty="0">
                          <a:effectLst/>
                        </a:rPr>
                        <a:t>När patienten blir </a:t>
                      </a:r>
                      <a:r>
                        <a:rPr lang="sv-SE" sz="800" dirty="0" err="1">
                          <a:effectLst/>
                        </a:rPr>
                        <a:t>beslutsförmögen</a:t>
                      </a:r>
                      <a:r>
                        <a:rPr lang="sv-SE" sz="800" dirty="0">
                          <a:effectLst/>
                        </a:rPr>
                        <a:t> skall samtycke efterfrågas och dokumenteras.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bedöms inte lida men av att uppgifter lämnas ut klickar man i Ja gällande Samtycke till informationsdelning från sluten hälso- och sjukvård till kommunal hälso- och sjukvård och socialtjänst.</a:t>
                      </a:r>
                    </a:p>
                    <a:p>
                      <a:pPr>
                        <a:spcAft>
                          <a:spcPts val="600"/>
                        </a:spcAft>
                      </a:pPr>
                      <a:r>
                        <a:rPr lang="sv-SE" sz="800" dirty="0">
                          <a:effectLst/>
                        </a:rPr>
                        <a:t>I Link ger detta samtycke åtkomst till flikarna Journal och Läkemedel.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bedöms lida men av att uppgifter lämnas ut klickar man i Nej gällande Samtycke till informationsdelning från sluten hälso- och sjukvård till kommunal hälso- och sjukvård och socialtjänst.</a:t>
                      </a:r>
                    </a:p>
                    <a:p>
                      <a:pPr>
                        <a:spcAft>
                          <a:spcPts val="600"/>
                        </a:spcAft>
                      </a:pPr>
                      <a:r>
                        <a:rPr lang="sv-SE" sz="800" dirty="0">
                          <a:effectLst/>
                        </a:rPr>
                        <a:t> </a:t>
                      </a:r>
                    </a:p>
                    <a:p>
                      <a:pPr>
                        <a:spcAft>
                          <a:spcPts val="600"/>
                        </a:spcAft>
                      </a:pPr>
                      <a:r>
                        <a:rPr lang="sv-SE" sz="800" dirty="0">
                          <a:effectLst/>
                        </a:rPr>
                        <a:t>I Link innebär detta att flikarna Journal och Läkemedel blir inaktiva.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705149825"/>
                  </a:ext>
                </a:extLst>
              </a:tr>
            </a:tbl>
          </a:graphicData>
        </a:graphic>
      </p:graphicFrame>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spTree>
    <p:extLst>
      <p:ext uri="{BB962C8B-B14F-4D97-AF65-F5344CB8AC3E}">
        <p14:creationId xmlns:p14="http://schemas.microsoft.com/office/powerpoint/2010/main" val="371505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90725"/>
            <a:ext cx="8024849" cy="4030053"/>
          </a:xfrm>
        </p:spPr>
        <p:txBody>
          <a:bodyPr>
            <a:normAutofit fontScale="92500"/>
          </a:bodyPr>
          <a:lstStyle/>
          <a:p>
            <a:pPr marL="90488" indent="0">
              <a:buNone/>
            </a:pPr>
            <a:r>
              <a:rPr lang="sv-SE" dirty="0"/>
              <a:t>Varför är informationen sekretessklassad?</a:t>
            </a:r>
          </a:p>
          <a:p>
            <a:pPr marL="90488" indent="0">
              <a:buNone/>
            </a:pPr>
            <a:endParaRPr lang="sv-SE" dirty="0"/>
          </a:p>
          <a:p>
            <a:r>
              <a:rPr lang="sv-SE" dirty="0"/>
              <a:t>De anteckningar som visas upp i Link är en spegling från journalen i Cosmic. </a:t>
            </a:r>
          </a:p>
          <a:p>
            <a:pPr marL="90488" indent="0">
              <a:buNone/>
            </a:pPr>
            <a:endParaRPr lang="sv-SE" dirty="0"/>
          </a:p>
          <a:p>
            <a:r>
              <a:rPr lang="sv-SE" dirty="0"/>
              <a:t>I journalen används sekretessregler för att dölja information från 	annan vårdgivare. För att få läsa informationen ska man först inhämta samtycke och därefter får sekretessen brytas. </a:t>
            </a:r>
          </a:p>
          <a:p>
            <a:endParaRPr lang="sv-SE" dirty="0"/>
          </a:p>
          <a:p>
            <a:r>
              <a:rPr lang="sv-SE" dirty="0"/>
              <a:t>I Link inhämtas samtycket av den som initierar samordningsärendet. </a:t>
            </a:r>
          </a:p>
        </p:txBody>
      </p:sp>
      <p:sp>
        <p:nvSpPr>
          <p:cNvPr id="3" name="Rubrik 2"/>
          <p:cNvSpPr>
            <a:spLocks noGrp="1"/>
          </p:cNvSpPr>
          <p:nvPr>
            <p:ph type="title"/>
          </p:nvPr>
        </p:nvSpPr>
        <p:spPr/>
        <p:txBody>
          <a:bodyPr/>
          <a:lstStyle/>
          <a:p>
            <a:r>
              <a:rPr lang="sv-SE" dirty="0"/>
              <a:t>Läsa i fliken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spTree>
    <p:extLst>
      <p:ext uri="{BB962C8B-B14F-4D97-AF65-F5344CB8AC3E}">
        <p14:creationId xmlns:p14="http://schemas.microsoft.com/office/powerpoint/2010/main" val="425675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791110" y="3060416"/>
            <a:ext cx="5200899" cy="3240962"/>
          </a:xfrm>
          <a:prstGeom prst="rect">
            <a:avLst/>
          </a:prstGeom>
        </p:spPr>
      </p:pic>
      <p:sp>
        <p:nvSpPr>
          <p:cNvPr id="3" name="Rubrik 2"/>
          <p:cNvSpPr>
            <a:spLocks noGrp="1"/>
          </p:cNvSpPr>
          <p:nvPr>
            <p:ph type="title"/>
          </p:nvPr>
        </p:nvSpPr>
        <p:spPr/>
        <p:txBody>
          <a:bodyPr/>
          <a:lstStyle/>
          <a:p>
            <a:r>
              <a:rPr lang="sv-SE" dirty="0"/>
              <a:t>Bryta sekretess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pic>
        <p:nvPicPr>
          <p:cNvPr id="6" name="Bildobjekt 5"/>
          <p:cNvPicPr>
            <a:picLocks noChangeAspect="1"/>
          </p:cNvPicPr>
          <p:nvPr/>
        </p:nvPicPr>
        <p:blipFill>
          <a:blip r:embed="rId3"/>
          <a:stretch>
            <a:fillRect/>
          </a:stretch>
        </p:blipFill>
        <p:spPr>
          <a:xfrm>
            <a:off x="1726678" y="4260745"/>
            <a:ext cx="3111718" cy="688954"/>
          </a:xfrm>
          <a:prstGeom prst="rect">
            <a:avLst/>
          </a:prstGeom>
        </p:spPr>
      </p:pic>
      <p:sp>
        <p:nvSpPr>
          <p:cNvPr id="7" name="textruta 6"/>
          <p:cNvSpPr txBox="1"/>
          <p:nvPr/>
        </p:nvSpPr>
        <p:spPr>
          <a:xfrm>
            <a:off x="723900" y="1916222"/>
            <a:ext cx="7608442" cy="1200329"/>
          </a:xfrm>
          <a:prstGeom prst="rect">
            <a:avLst/>
          </a:prstGeom>
          <a:noFill/>
        </p:spPr>
        <p:txBody>
          <a:bodyPr wrap="square" rtlCol="0">
            <a:spAutoFit/>
          </a:bodyPr>
          <a:lstStyle/>
          <a:p>
            <a:r>
              <a:rPr lang="sv-SE" dirty="0"/>
              <a:t>När man vill läsa flera anteckningar så är det enklast att bryta sekretessen via ikonen som ser ut som ett stopptecken, då kommer det visas en ruta med texten </a:t>
            </a:r>
            <a:r>
              <a:rPr lang="sv-SE" i="1" dirty="0"/>
              <a:t>Visa sekretessklassad information.</a:t>
            </a:r>
            <a:endParaRPr lang="sv-SE" dirty="0"/>
          </a:p>
          <a:p>
            <a:endParaRPr lang="sv-SE" dirty="0"/>
          </a:p>
        </p:txBody>
      </p:sp>
    </p:spTree>
    <p:extLst>
      <p:ext uri="{BB962C8B-B14F-4D97-AF65-F5344CB8AC3E}">
        <p14:creationId xmlns:p14="http://schemas.microsoft.com/office/powerpoint/2010/main" val="2346108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Bryta sekretess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sp>
        <p:nvSpPr>
          <p:cNvPr id="6" name="Platshållare för innehåll 5"/>
          <p:cNvSpPr>
            <a:spLocks noGrp="1"/>
          </p:cNvSpPr>
          <p:nvPr>
            <p:ph idx="1"/>
          </p:nvPr>
        </p:nvSpPr>
        <p:spPr>
          <a:xfrm>
            <a:off x="457200" y="1911927"/>
            <a:ext cx="8024849" cy="4098612"/>
          </a:xfrm>
        </p:spPr>
        <p:txBody>
          <a:bodyPr/>
          <a:lstStyle/>
          <a:p>
            <a:r>
              <a:rPr lang="sv-SE" dirty="0"/>
              <a:t>Om man bara vill läsa en enstaka anteckning bryt då bara sekretessen på den anteckningen</a:t>
            </a:r>
          </a:p>
          <a:p>
            <a:r>
              <a:rPr lang="sv-SE" dirty="0"/>
              <a:t>Högerklicka i anteckningshuvudet så rutan </a:t>
            </a:r>
            <a:r>
              <a:rPr lang="sv-SE" i="1" dirty="0"/>
              <a:t>Visa sekretessklassad information</a:t>
            </a:r>
            <a:r>
              <a:rPr lang="sv-SE" dirty="0"/>
              <a:t> visas</a:t>
            </a:r>
          </a:p>
        </p:txBody>
      </p:sp>
      <p:pic>
        <p:nvPicPr>
          <p:cNvPr id="7" name="Bildobjekt 6"/>
          <p:cNvPicPr>
            <a:picLocks noChangeAspect="1"/>
          </p:cNvPicPr>
          <p:nvPr/>
        </p:nvPicPr>
        <p:blipFill>
          <a:blip r:embed="rId2"/>
          <a:stretch>
            <a:fillRect/>
          </a:stretch>
        </p:blipFill>
        <p:spPr>
          <a:xfrm>
            <a:off x="952295" y="3944137"/>
            <a:ext cx="6244622" cy="708191"/>
          </a:xfrm>
          <a:prstGeom prst="rect">
            <a:avLst/>
          </a:prstGeom>
        </p:spPr>
      </p:pic>
      <p:pic>
        <p:nvPicPr>
          <p:cNvPr id="8" name="Bildobjekt 7"/>
          <p:cNvPicPr>
            <a:picLocks noChangeAspect="1"/>
          </p:cNvPicPr>
          <p:nvPr/>
        </p:nvPicPr>
        <p:blipFill>
          <a:blip r:embed="rId3"/>
          <a:stretch>
            <a:fillRect/>
          </a:stretch>
        </p:blipFill>
        <p:spPr>
          <a:xfrm>
            <a:off x="952295" y="4832041"/>
            <a:ext cx="5300448" cy="1178498"/>
          </a:xfrm>
          <a:prstGeom prst="rect">
            <a:avLst/>
          </a:prstGeom>
        </p:spPr>
      </p:pic>
    </p:spTree>
    <p:extLst>
      <p:ext uri="{BB962C8B-B14F-4D97-AF65-F5344CB8AC3E}">
        <p14:creationId xmlns:p14="http://schemas.microsoft.com/office/powerpoint/2010/main" val="113919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392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477214"/>
            <a:ext cx="8024849" cy="3600000"/>
          </a:xfrm>
        </p:spPr>
        <p:txBody>
          <a:bodyPr/>
          <a:lstStyle/>
          <a:p>
            <a:r>
              <a:rPr lang="sv-SE" dirty="0"/>
              <a:t>Under vyn Paramedicin så ska det gå att läsa ADL-status om arbetsterapeut gjort den bedömning.</a:t>
            </a:r>
          </a:p>
          <a:p>
            <a:pPr marL="90488" indent="0">
              <a:buNone/>
            </a:pPr>
            <a:endParaRPr lang="sv-SE" dirty="0"/>
          </a:p>
          <a:p>
            <a:r>
              <a:rPr lang="sv-SE" dirty="0"/>
              <a:t>Går att bygga ett filter för att enklare få fram dessa anteckningar och man slipper då leta. </a:t>
            </a:r>
          </a:p>
          <a:p>
            <a:endParaRPr lang="sv-SE" dirty="0"/>
          </a:p>
          <a:p>
            <a:endParaRPr lang="sv-SE" dirty="0"/>
          </a:p>
        </p:txBody>
      </p:sp>
      <p:sp>
        <p:nvSpPr>
          <p:cNvPr id="3" name="Rubrik 2"/>
          <p:cNvSpPr>
            <a:spLocks noGrp="1"/>
          </p:cNvSpPr>
          <p:nvPr>
            <p:ph type="title"/>
          </p:nvPr>
        </p:nvSpPr>
        <p:spPr/>
        <p:txBody>
          <a:bodyPr/>
          <a:lstStyle/>
          <a:p>
            <a:r>
              <a:rPr lang="sv-SE" dirty="0"/>
              <a:t>ADL-status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37</a:t>
            </a:fld>
            <a:endParaRPr lang="sv-SE" dirty="0"/>
          </a:p>
        </p:txBody>
      </p:sp>
    </p:spTree>
    <p:extLst>
      <p:ext uri="{BB962C8B-B14F-4D97-AF65-F5344CB8AC3E}">
        <p14:creationId xmlns:p14="http://schemas.microsoft.com/office/powerpoint/2010/main" val="299040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38</a:t>
            </a:fld>
            <a:endParaRPr lang="sv-SE" dirty="0"/>
          </a:p>
        </p:txBody>
      </p:sp>
      <p:pic>
        <p:nvPicPr>
          <p:cNvPr id="5" name="Bildobjekt 4"/>
          <p:cNvPicPr>
            <a:picLocks noChangeAspect="1"/>
          </p:cNvPicPr>
          <p:nvPr/>
        </p:nvPicPr>
        <p:blipFill>
          <a:blip r:embed="rId2"/>
          <a:stretch>
            <a:fillRect/>
          </a:stretch>
        </p:blipFill>
        <p:spPr>
          <a:xfrm>
            <a:off x="1382879" y="2013489"/>
            <a:ext cx="6513019" cy="4071585"/>
          </a:xfrm>
          <a:prstGeom prst="rect">
            <a:avLst/>
          </a:prstGeom>
        </p:spPr>
      </p:pic>
      <p:sp>
        <p:nvSpPr>
          <p:cNvPr id="6" name="Rubrik 2"/>
          <p:cNvSpPr>
            <a:spLocks noGrp="1"/>
          </p:cNvSpPr>
          <p:nvPr>
            <p:ph type="title"/>
          </p:nvPr>
        </p:nvSpPr>
        <p:spPr/>
        <p:txBody>
          <a:bodyPr/>
          <a:lstStyle/>
          <a:p>
            <a:r>
              <a:rPr lang="sv-SE" dirty="0"/>
              <a:t>ADL-status</a:t>
            </a:r>
          </a:p>
        </p:txBody>
      </p:sp>
    </p:spTree>
    <p:extLst>
      <p:ext uri="{BB962C8B-B14F-4D97-AF65-F5344CB8AC3E}">
        <p14:creationId xmlns:p14="http://schemas.microsoft.com/office/powerpoint/2010/main" val="120377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39</a:t>
            </a:fld>
            <a:endParaRPr lang="sv-SE" dirty="0"/>
          </a:p>
        </p:txBody>
      </p:sp>
      <p:pic>
        <p:nvPicPr>
          <p:cNvPr id="5" name="Bildobjekt 4"/>
          <p:cNvPicPr>
            <a:picLocks noChangeAspect="1"/>
          </p:cNvPicPr>
          <p:nvPr/>
        </p:nvPicPr>
        <p:blipFill>
          <a:blip r:embed="rId2"/>
          <a:stretch>
            <a:fillRect/>
          </a:stretch>
        </p:blipFill>
        <p:spPr>
          <a:xfrm>
            <a:off x="1382879" y="1789861"/>
            <a:ext cx="6761500" cy="4242664"/>
          </a:xfrm>
          <a:prstGeom prst="rect">
            <a:avLst/>
          </a:prstGeom>
        </p:spPr>
      </p:pic>
      <p:sp>
        <p:nvSpPr>
          <p:cNvPr id="6" name="Rubrik 2"/>
          <p:cNvSpPr>
            <a:spLocks noGrp="1"/>
          </p:cNvSpPr>
          <p:nvPr>
            <p:ph type="title"/>
          </p:nvPr>
        </p:nvSpPr>
        <p:spPr/>
        <p:txBody>
          <a:bodyPr/>
          <a:lstStyle/>
          <a:p>
            <a:r>
              <a:rPr lang="sv-SE" dirty="0"/>
              <a:t>ADL-status</a:t>
            </a:r>
          </a:p>
        </p:txBody>
      </p:sp>
    </p:spTree>
    <p:extLst>
      <p:ext uri="{BB962C8B-B14F-4D97-AF65-F5344CB8AC3E}">
        <p14:creationId xmlns:p14="http://schemas.microsoft.com/office/powerpoint/2010/main" val="338056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1465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Yrkesroll (måste gå in under aktörer och fylla i vilken roll som ska ansvara)</a:t>
            </a:r>
          </a:p>
          <a:p>
            <a:r>
              <a:rPr lang="sv-SE" dirty="0"/>
              <a:t>Bemanning (måste gå in under aktörer och fylla i vilken person som ska ansvara)</a:t>
            </a:r>
          </a:p>
          <a:p>
            <a:r>
              <a:rPr lang="sv-SE" dirty="0"/>
              <a:t>Ärenden med eller utan pågående vårdtillfälle</a:t>
            </a:r>
          </a:p>
        </p:txBody>
      </p:sp>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40</a:t>
            </a:fld>
            <a:endParaRPr lang="sv-SE" dirty="0"/>
          </a:p>
        </p:txBody>
      </p:sp>
    </p:spTree>
    <p:extLst>
      <p:ext uri="{BB962C8B-B14F-4D97-AF65-F5344CB8AC3E}">
        <p14:creationId xmlns:p14="http://schemas.microsoft.com/office/powerpoint/2010/main" val="241640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41</a:t>
            </a:fld>
            <a:endParaRPr lang="sv-SE" dirty="0"/>
          </a:p>
        </p:txBody>
      </p:sp>
      <p:pic>
        <p:nvPicPr>
          <p:cNvPr id="5" name="Bildobjekt 4"/>
          <p:cNvPicPr>
            <a:picLocks noChangeAspect="1"/>
          </p:cNvPicPr>
          <p:nvPr/>
        </p:nvPicPr>
        <p:blipFill>
          <a:blip r:embed="rId2"/>
          <a:stretch>
            <a:fillRect/>
          </a:stretch>
        </p:blipFill>
        <p:spPr>
          <a:xfrm>
            <a:off x="404225" y="2325337"/>
            <a:ext cx="8260141" cy="1555076"/>
          </a:xfrm>
          <a:prstGeom prst="rect">
            <a:avLst/>
          </a:prstGeom>
        </p:spPr>
      </p:pic>
      <p:sp>
        <p:nvSpPr>
          <p:cNvPr id="6" name="Rubrik 2"/>
          <p:cNvSpPr>
            <a:spLocks noGrp="1"/>
          </p:cNvSpPr>
          <p:nvPr>
            <p:ph type="title"/>
          </p:nvPr>
        </p:nvSpPr>
        <p:spPr/>
        <p:txBody>
          <a:bodyPr/>
          <a:lstStyle/>
          <a:p>
            <a:r>
              <a:rPr lang="sv-SE" sz="3600" dirty="0"/>
              <a:t>Olika sätt att filtrera Ärendeöversikten</a:t>
            </a:r>
          </a:p>
        </p:txBody>
      </p:sp>
    </p:spTree>
    <p:extLst>
      <p:ext uri="{BB962C8B-B14F-4D97-AF65-F5344CB8AC3E}">
        <p14:creationId xmlns:p14="http://schemas.microsoft.com/office/powerpoint/2010/main" val="227322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49434"/>
            <a:ext cx="8024849" cy="3861105"/>
          </a:xfrm>
        </p:spPr>
        <p:txBody>
          <a:bodyPr>
            <a:normAutofit/>
          </a:bodyPr>
          <a:lstStyle/>
          <a:p>
            <a:r>
              <a:rPr lang="sv-SE" dirty="0"/>
              <a:t>Utökad läsbehörighet i Cosmic har tilldelats sjuksköterskor i kommunerna</a:t>
            </a:r>
          </a:p>
          <a:p>
            <a:r>
              <a:rPr lang="sv-SE" dirty="0"/>
              <a:t>Detta är ett alternativ NPÖ för att man ska slippa använda sig av flera system </a:t>
            </a:r>
          </a:p>
          <a:p>
            <a:endParaRPr lang="sv-SE" dirty="0"/>
          </a:p>
          <a:p>
            <a:r>
              <a:rPr lang="sv-SE" dirty="0"/>
              <a:t>De menyalternativ som tillkommit är Journal och Läkemedel har tillkommit som menyval. </a:t>
            </a:r>
          </a:p>
          <a:p>
            <a:pPr marL="90488" indent="0">
              <a:buNone/>
            </a:pPr>
            <a:endParaRPr lang="sv-SE" dirty="0"/>
          </a:p>
        </p:txBody>
      </p:sp>
      <p:sp>
        <p:nvSpPr>
          <p:cNvPr id="3" name="Rubrik 2"/>
          <p:cNvSpPr>
            <a:spLocks noGrp="1"/>
          </p:cNvSpPr>
          <p:nvPr>
            <p:ph type="title"/>
          </p:nvPr>
        </p:nvSpPr>
        <p:spPr/>
        <p:txBody>
          <a:bodyPr/>
          <a:lstStyle/>
          <a:p>
            <a:r>
              <a:rPr lang="sv-SE" dirty="0"/>
              <a:t>Utökad åtkomst journal och läkemedelista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42</a:t>
            </a:fld>
            <a:endParaRPr lang="sv-SE" dirty="0"/>
          </a:p>
        </p:txBody>
      </p:sp>
    </p:spTree>
    <p:extLst>
      <p:ext uri="{BB962C8B-B14F-4D97-AF65-F5344CB8AC3E}">
        <p14:creationId xmlns:p14="http://schemas.microsoft.com/office/powerpoint/2010/main" val="3298501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Utökad åtkomst journal och läkemedelista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43</a:t>
            </a:fld>
            <a:endParaRPr lang="sv-SE" dirty="0"/>
          </a:p>
        </p:txBody>
      </p:sp>
      <p:pic>
        <p:nvPicPr>
          <p:cNvPr id="5" name="Bildobjekt 4"/>
          <p:cNvPicPr>
            <a:picLocks noChangeAspect="1"/>
          </p:cNvPicPr>
          <p:nvPr/>
        </p:nvPicPr>
        <p:blipFill>
          <a:blip r:embed="rId2"/>
          <a:stretch>
            <a:fillRect/>
          </a:stretch>
        </p:blipFill>
        <p:spPr>
          <a:xfrm>
            <a:off x="875311" y="2229114"/>
            <a:ext cx="4495800" cy="3781425"/>
          </a:xfrm>
          <a:prstGeom prst="rect">
            <a:avLst/>
          </a:prstGeom>
        </p:spPr>
      </p:pic>
    </p:spTree>
    <p:extLst>
      <p:ext uri="{BB962C8B-B14F-4D97-AF65-F5344CB8AC3E}">
        <p14:creationId xmlns:p14="http://schemas.microsoft.com/office/powerpoint/2010/main" val="373833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90488" indent="0">
              <a:buNone/>
            </a:pPr>
            <a:r>
              <a:rPr lang="sv-SE" dirty="0"/>
              <a:t>Om man ska ta del av information i journalen och inte har ett samordningsärende så behövs samtycke från patienten</a:t>
            </a:r>
          </a:p>
          <a:p>
            <a:r>
              <a:rPr lang="sv-SE" dirty="0"/>
              <a:t>Kommunens användare kan fråga om och dokumentera samtycke till sammanhållen journalföring i HSL-verksamhet. </a:t>
            </a:r>
          </a:p>
          <a:p>
            <a:r>
              <a:rPr lang="sv-SE" dirty="0"/>
              <a:t>Samtycke kan inhämtas av både region och kommun för annan vårdgivares räkning. </a:t>
            </a:r>
          </a:p>
          <a:p>
            <a:r>
              <a:rPr lang="sv-SE" dirty="0"/>
              <a:t>Samtycket dokumenteras av kommunanvändare i det egna verksamhetssystemet</a:t>
            </a:r>
          </a:p>
        </p:txBody>
      </p:sp>
      <p:sp>
        <p:nvSpPr>
          <p:cNvPr id="3" name="Rubrik 2"/>
          <p:cNvSpPr>
            <a:spLocks noGrp="1"/>
          </p:cNvSpPr>
          <p:nvPr>
            <p:ph type="title"/>
          </p:nvPr>
        </p:nvSpPr>
        <p:spPr/>
        <p:txBody>
          <a:bodyPr/>
          <a:lstStyle/>
          <a:p>
            <a:r>
              <a:rPr lang="sv-SE" dirty="0"/>
              <a:t>Journal - 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44</a:t>
            </a:fld>
            <a:endParaRPr lang="sv-SE" dirty="0"/>
          </a:p>
        </p:txBody>
      </p:sp>
    </p:spTree>
    <p:extLst>
      <p:ext uri="{BB962C8B-B14F-4D97-AF65-F5344CB8AC3E}">
        <p14:creationId xmlns:p14="http://schemas.microsoft.com/office/powerpoint/2010/main" val="3876536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500706" y="2409825"/>
            <a:ext cx="5937801" cy="3600450"/>
          </a:xfrm>
          <a:prstGeom prst="rect">
            <a:avLst/>
          </a:prstGeom>
        </p:spPr>
      </p:pic>
      <p:sp>
        <p:nvSpPr>
          <p:cNvPr id="3" name="Rubrik 2"/>
          <p:cNvSpPr>
            <a:spLocks noGrp="1"/>
          </p:cNvSpPr>
          <p:nvPr>
            <p:ph type="title"/>
          </p:nvPr>
        </p:nvSpPr>
        <p:spPr/>
        <p:txBody>
          <a:bodyPr/>
          <a:lstStyle/>
          <a:p>
            <a:r>
              <a:rPr lang="sv-SE" dirty="0"/>
              <a:t>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45</a:t>
            </a:fld>
            <a:endParaRPr lang="sv-SE" dirty="0"/>
          </a:p>
        </p:txBody>
      </p:sp>
    </p:spTree>
    <p:extLst>
      <p:ext uri="{BB962C8B-B14F-4D97-AF65-F5344CB8AC3E}">
        <p14:creationId xmlns:p14="http://schemas.microsoft.com/office/powerpoint/2010/main" val="1491069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187532" y="1789861"/>
            <a:ext cx="7006441" cy="4238239"/>
          </a:xfrm>
          <a:prstGeom prst="rect">
            <a:avLst/>
          </a:prstGeom>
        </p:spPr>
      </p:pic>
      <p:sp>
        <p:nvSpPr>
          <p:cNvPr id="3" name="Rubrik 2"/>
          <p:cNvSpPr>
            <a:spLocks noGrp="1"/>
          </p:cNvSpPr>
          <p:nvPr>
            <p:ph type="title"/>
          </p:nvPr>
        </p:nvSpPr>
        <p:spPr/>
        <p:txBody>
          <a:bodyPr/>
          <a:lstStyle/>
          <a:p>
            <a:r>
              <a:rPr lang="sv-SE" dirty="0"/>
              <a:t>Läkemedelslista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46</a:t>
            </a:fld>
            <a:endParaRPr lang="sv-SE" dirty="0"/>
          </a:p>
        </p:txBody>
      </p:sp>
    </p:spTree>
    <p:extLst>
      <p:ext uri="{BB962C8B-B14F-4D97-AF65-F5344CB8AC3E}">
        <p14:creationId xmlns:p14="http://schemas.microsoft.com/office/powerpoint/2010/main" val="47560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97381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104426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hlinkClick r:id="rId3"/>
              </a:rPr>
              <a:t>Fraser</a:t>
            </a:r>
            <a:r>
              <a:rPr lang="sv-SE" dirty="0"/>
              <a:t> används i fritextfält i meddelanden. </a:t>
            </a:r>
          </a:p>
          <a:p>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171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142219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399900341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2244</TotalTime>
  <Words>4161</Words>
  <Application>Microsoft Office PowerPoint</Application>
  <PresentationFormat>Bildspel på skärmen (4:3)</PresentationFormat>
  <Paragraphs>403</Paragraphs>
  <Slides>46</Slides>
  <Notes>28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46</vt:i4>
      </vt:variant>
    </vt:vector>
  </HeadingPairs>
  <TitlesOfParts>
    <vt:vector size="52" baseType="lpstr">
      <vt:lpstr>Arial</vt:lpstr>
      <vt:lpstr>Calibri</vt:lpstr>
      <vt:lpstr>Georgia</vt:lpstr>
      <vt:lpstr>Tahoma</vt:lpstr>
      <vt:lpstr>Wingdings</vt:lpstr>
      <vt:lpstr>blank</vt:lpstr>
      <vt:lpstr>PowerPoint-presentation</vt:lpstr>
      <vt:lpstr>PowerPoint-presentation</vt:lpstr>
      <vt:lpstr>Vilka moment ska göras i Link?</vt:lpstr>
      <vt:lpstr>Ärendeöversikt</vt:lpstr>
      <vt:lpstr>Ärendeöversikt</vt:lpstr>
      <vt:lpstr>Ärendeöversikt</vt:lpstr>
      <vt:lpstr>Patientens ärende</vt:lpstr>
      <vt:lpstr>Patientens ärende</vt:lpstr>
      <vt:lpstr>Patientens ärende</vt:lpstr>
      <vt:lpstr>Patientens ärende</vt:lpstr>
      <vt:lpstr>Patientens ärende</vt:lpstr>
      <vt:lpstr>Uppdatera patientkort – fliken Enhetskoppling </vt:lpstr>
      <vt:lpstr>Svårigheter  </vt:lpstr>
      <vt:lpstr>Rekommendation från systemförvaltningen</vt:lpstr>
      <vt:lpstr>Enhetskoppling</vt:lpstr>
      <vt:lpstr>Enhetskoppling</vt:lpstr>
      <vt:lpstr>Enhetskoppling</vt:lpstr>
      <vt:lpstr> Skicka Inmeddelande akuten  </vt:lpstr>
      <vt:lpstr> Skicka Inmeddelande akuten  </vt:lpstr>
      <vt:lpstr>Besvara inskrivningsmeddelandet </vt:lpstr>
      <vt:lpstr>Besvara inskrivningsmeddelandet </vt:lpstr>
      <vt:lpstr>Planeringsspår</vt:lpstr>
      <vt:lpstr>Generella meddelanden</vt:lpstr>
      <vt:lpstr>Generella meddelanden</vt:lpstr>
      <vt:lpstr>Skriv i utskrivningsplan </vt:lpstr>
      <vt:lpstr>Utskrivningsklar</vt:lpstr>
      <vt:lpstr>Besvara kallelse till Samordnad individuell planering - SIP</vt:lpstr>
      <vt:lpstr>Kallelse till SIP</vt:lpstr>
      <vt:lpstr>Besvara kallelse till Samordnad individuell planering - SIP</vt:lpstr>
      <vt:lpstr>Automatiskt utskrivningsmeddelande</vt:lpstr>
      <vt:lpstr>Samtycke</vt:lpstr>
      <vt:lpstr>PowerPoint-presentation</vt:lpstr>
      <vt:lpstr>Läsa i fliken journal</vt:lpstr>
      <vt:lpstr>Bryta sekretess</vt:lpstr>
      <vt:lpstr>Bryta sekretess</vt:lpstr>
      <vt:lpstr>Historik</vt:lpstr>
      <vt:lpstr>ADL-status</vt:lpstr>
      <vt:lpstr>ADL-status</vt:lpstr>
      <vt:lpstr>ADL-status</vt:lpstr>
      <vt:lpstr>Olika sätt att filtrera Ärendeöversikten</vt:lpstr>
      <vt:lpstr>Olika sätt att filtrera Ärendeöversikten</vt:lpstr>
      <vt:lpstr>Utökad åtkomst journal och läkemedelista</vt:lpstr>
      <vt:lpstr>Utökad åtkomst journal och läkemedelista</vt:lpstr>
      <vt:lpstr>Journal - samtycke</vt:lpstr>
      <vt:lpstr>Journal</vt:lpstr>
      <vt:lpstr>Läkemedelslista</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48</cp:revision>
  <dcterms:created xsi:type="dcterms:W3CDTF">2020-09-09T08:05:16Z</dcterms:created>
  <dcterms:modified xsi:type="dcterms:W3CDTF">2024-01-17T14:01:29Z</dcterms:modified>
</cp:coreProperties>
</file>