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64" r:id="rId3"/>
    <p:sldId id="265" r:id="rId4"/>
    <p:sldId id="270" r:id="rId5"/>
    <p:sldId id="272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mée Sanna" initials="BS" lastIdx="1" clrIdx="0">
    <p:extLst>
      <p:ext uri="{19B8F6BF-5375-455C-9EA6-DF929625EA0E}">
        <p15:presenceInfo xmlns:p15="http://schemas.microsoft.com/office/powerpoint/2012/main" userId="S::Sanna.Bromee@regionostergotland.se::078fac23-2170-47f7-935d-138322abbe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E4F4"/>
    <a:srgbClr val="B8462B"/>
    <a:srgbClr val="FEDCCE"/>
    <a:srgbClr val="FDC9B4"/>
    <a:srgbClr val="FFDDDE"/>
    <a:srgbClr val="6F122E"/>
    <a:srgbClr val="9D1E52"/>
    <a:srgbClr val="FB575C"/>
    <a:srgbClr val="D47800"/>
    <a:srgbClr val="092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82" autoAdjust="0"/>
  </p:normalViewPr>
  <p:slideViewPr>
    <p:cSldViewPr snapToGrid="0">
      <p:cViewPr varScale="1">
        <p:scale>
          <a:sx n="75" d="100"/>
          <a:sy n="75" d="100"/>
        </p:scale>
        <p:origin x="48" y="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847F-84E3-42AF-A07E-A8329D91AC85}" type="datetimeFigureOut">
              <a:rPr lang="sv-SE" smtClean="0"/>
              <a:t>2024-01-29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786AA-019F-4545-89D2-9D10920C72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30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3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>
            <a:extLst>
              <a:ext uri="{FF2B5EF4-FFF2-40B4-BE49-F238E27FC236}">
                <a16:creationId xmlns:a16="http://schemas.microsoft.com/office/drawing/2014/main" id="{1B8D440B-5C35-42B5-8AD4-3606CB666BB4}"/>
              </a:ext>
            </a:extLst>
          </p:cNvPr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LevandeBibliotek@regionostergotland.se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ardgivare.regionostergotland.se/vgw/utveckling-och-kompetens/utvecklings--och-forbattringsarbete/lite-battre-hela-tiden/lite-battre-hela-tiden-dagen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litebattrehelatiden@regionostergotland.se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-8" y="-25400"/>
            <a:ext cx="12277526" cy="4567117"/>
            <a:chOff x="-8" y="-25400"/>
            <a:chExt cx="12277526" cy="4567117"/>
          </a:xfrm>
        </p:grpSpPr>
        <p:grpSp>
          <p:nvGrpSpPr>
            <p:cNvPr id="7" name="Grupp 6"/>
            <p:cNvGrpSpPr/>
            <p:nvPr/>
          </p:nvGrpSpPr>
          <p:grpSpPr>
            <a:xfrm>
              <a:off x="-8" y="-25400"/>
              <a:ext cx="12277526" cy="4567117"/>
              <a:chOff x="-8" y="-25400"/>
              <a:chExt cx="12277526" cy="4567117"/>
            </a:xfrm>
          </p:grpSpPr>
          <p:grpSp>
            <p:nvGrpSpPr>
              <p:cNvPr id="6" name="Grupp 5"/>
              <p:cNvGrpSpPr/>
              <p:nvPr/>
            </p:nvGrpSpPr>
            <p:grpSpPr>
              <a:xfrm>
                <a:off x="-8" y="-25400"/>
                <a:ext cx="5320159" cy="4555836"/>
                <a:chOff x="-8" y="-25400"/>
                <a:chExt cx="5320159" cy="4555836"/>
              </a:xfrm>
            </p:grpSpPr>
            <p:pic>
              <p:nvPicPr>
                <p:cNvPr id="11" name="Bildobjekt 10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442" t="28423" r="1189" b="19456"/>
                <a:stretch/>
              </p:blipFill>
              <p:spPr>
                <a:xfrm>
                  <a:off x="-8" y="-25400"/>
                  <a:ext cx="5306298" cy="4126345"/>
                </a:xfrm>
                <a:prstGeom prst="rect">
                  <a:avLst/>
                </a:prstGeom>
              </p:spPr>
            </p:pic>
            <p:pic>
              <p:nvPicPr>
                <p:cNvPr id="12" name="Bildobjekt 1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573" t="68501" r="184" b="25714"/>
                <a:stretch/>
              </p:blipFill>
              <p:spPr>
                <a:xfrm>
                  <a:off x="1" y="3837709"/>
                  <a:ext cx="5320150" cy="692727"/>
                </a:xfrm>
                <a:prstGeom prst="rect">
                  <a:avLst/>
                </a:prstGeom>
              </p:spPr>
            </p:pic>
          </p:grpSp>
          <p:pic>
            <p:nvPicPr>
              <p:cNvPr id="30" name="Bildobjekt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64" t="6121" r="687" b="35314"/>
              <a:stretch/>
            </p:blipFill>
            <p:spPr>
              <a:xfrm>
                <a:off x="4216400" y="-15499"/>
                <a:ext cx="4015597" cy="4548497"/>
              </a:xfrm>
              <a:prstGeom prst="rect">
                <a:avLst/>
              </a:prstGeom>
            </p:spPr>
          </p:pic>
          <p:pic>
            <p:nvPicPr>
              <p:cNvPr id="3" name="Bildobjekt 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593" r="26121"/>
              <a:stretch/>
            </p:blipFill>
            <p:spPr>
              <a:xfrm>
                <a:off x="8231997" y="-16655"/>
                <a:ext cx="4045521" cy="4558372"/>
              </a:xfrm>
              <a:prstGeom prst="rect">
                <a:avLst/>
              </a:prstGeom>
            </p:spPr>
          </p:pic>
        </p:grpSp>
        <p:cxnSp>
          <p:nvCxnSpPr>
            <p:cNvPr id="13" name="Rak koppling 12"/>
            <p:cNvCxnSpPr/>
            <p:nvPr/>
          </p:nvCxnSpPr>
          <p:spPr>
            <a:xfrm flipV="1">
              <a:off x="4216400" y="-16933"/>
              <a:ext cx="0" cy="453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koppling 16"/>
            <p:cNvCxnSpPr/>
            <p:nvPr/>
          </p:nvCxnSpPr>
          <p:spPr>
            <a:xfrm flipV="1">
              <a:off x="8223530" y="0"/>
              <a:ext cx="0" cy="4536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17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Lite Bättre Hela Tiden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Syfte</a:t>
            </a: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Lite Bättre Hela Tiden är Region Östergötlands satsning på ständiga förbättringar som </a:t>
            </a:r>
            <a:br>
              <a:rPr lang="sv-SE" dirty="0">
                <a:solidFill>
                  <a:srgbClr val="000000"/>
                </a:solidFill>
              </a:rPr>
            </a:br>
            <a:r>
              <a:rPr lang="sv-SE" dirty="0">
                <a:solidFill>
                  <a:srgbClr val="000000"/>
                </a:solidFill>
              </a:rPr>
              <a:t>har direkt eller indirekt nytta för patienten. För att stimulera verksamheter att hålla igång ett ständigt lärande och skapa vana i verksamheten för ett systematiskt förbättringsarbete.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26012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221F5-085A-6447-D909-F227665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Kriterier för förbättringsarbetet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97DD2A5-654C-63C9-04B7-07819143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3</a:t>
            </a:fld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3046625"/>
          </a:xfrm>
        </p:spPr>
        <p:txBody>
          <a:bodyPr/>
          <a:lstStyle/>
          <a:p>
            <a:pPr marL="342900" indent="-342900">
              <a:spcBef>
                <a:spcPts val="600"/>
              </a:spcBef>
            </a:pPr>
            <a:r>
              <a:rPr lang="sv-SE" b="0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Kliniskt verksamhetsnära förbättringsarbete som är</a:t>
            </a:r>
            <a:r>
              <a:rPr lang="sv-SE" b="1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b="0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värdeskapande för patienten/invånaren</a:t>
            </a:r>
          </a:p>
          <a:p>
            <a:pPr marL="342900" indent="-342900">
              <a:spcBef>
                <a:spcPts val="600"/>
              </a:spcBef>
            </a:pPr>
            <a:r>
              <a:rPr lang="sv-SE" dirty="0">
                <a:solidFill>
                  <a:srgbClr val="000000"/>
                </a:solidFill>
              </a:rPr>
              <a:t>Genomförbart inom 6 månader</a:t>
            </a:r>
          </a:p>
          <a:p>
            <a:pPr marL="342900" indent="-342900">
              <a:spcBef>
                <a:spcPts val="600"/>
              </a:spcBef>
            </a:pPr>
            <a:r>
              <a:rPr lang="sv-SE" b="0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Invånar-/patientmedverkan</a:t>
            </a:r>
            <a:r>
              <a:rPr lang="sv-SE" b="1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sv-SE" b="0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i förbättringsarbetet är av stor vikt. Vid behov av stöttning i detta, kontakta </a:t>
            </a:r>
            <a:r>
              <a:rPr lang="sv-SE" b="0" i="0" u="sng" dirty="0">
                <a:solidFill>
                  <a:srgbClr val="1A1919"/>
                </a:solidFill>
                <a:effectLst/>
                <a:latin typeface="roboto" panose="02000000000000000000" pitchFamily="2" charset="0"/>
                <a:hlinkClick r:id="rId2"/>
              </a:rPr>
              <a:t>LevandeBibliotek@regionostergotland.se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b="0" i="0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Arbetet ska utföras på ett systematiskt sätt vilket innebär att: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Behovet beskrivs.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Nuläget tydligt beskrivs.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Syfte och mål framgår.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Det framgår hur förändringen skall mätas/utvärderas och hur den leder till en förbättring.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Det framgår vilka förbättringsförslag som övervägts och vilken/vilka lösningar ni vill testa.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b="0" i="1" dirty="0">
                <a:solidFill>
                  <a:srgbClr val="1A1919"/>
                </a:solidFill>
                <a:effectLst/>
                <a:latin typeface="roboto" panose="02000000000000000000" pitchFamily="2" charset="0"/>
              </a:rPr>
              <a:t>Planering med aktiviteter och tidsplan finns.</a:t>
            </a:r>
            <a:endParaRPr lang="sv-SE" b="0" i="0" dirty="0">
              <a:solidFill>
                <a:srgbClr val="1A1919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spcBef>
                <a:spcPts val="600"/>
              </a:spcBef>
            </a:pPr>
            <a:endParaRPr lang="sv-SE" dirty="0">
              <a:solidFill>
                <a:srgbClr val="000000"/>
              </a:solidFill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C749A51-E61D-318D-9122-A7DD04DB22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64" t="5112" r="6951" b="9107"/>
          <a:stretch/>
        </p:blipFill>
        <p:spPr>
          <a:xfrm>
            <a:off x="8888412" y="3692524"/>
            <a:ext cx="3181351" cy="23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sz="2500" b="1" dirty="0">
                <a:latin typeface="+mn-lt"/>
              </a:rPr>
              <a:t>Exempel förbättringsarbeten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Hjärtsparkcykel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Tandhygienist på avdelning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Kontinuitet i amningsvårdkedjan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Föräldrautbildning AKK på arabiska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 err="1"/>
              <a:t>Tåtrycksmätning</a:t>
            </a:r>
            <a:r>
              <a:rPr lang="sv-SE" dirty="0"/>
              <a:t> i primärvården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dirty="0"/>
              <a:t>Samverkan med </a:t>
            </a:r>
            <a:r>
              <a:rPr lang="sv-SE" dirty="0" smtClean="0"/>
              <a:t>sjukhusclowner </a:t>
            </a:r>
            <a:r>
              <a:rPr lang="sv-SE" dirty="0"/>
              <a:t>i behandlingssituationer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FCC4601-FAE7-A513-3284-CC56B4EF4ED1}"/>
              </a:ext>
            </a:extLst>
          </p:cNvPr>
          <p:cNvSpPr txBox="1"/>
          <p:nvPr/>
        </p:nvSpPr>
        <p:spPr>
          <a:xfrm>
            <a:off x="759334" y="6124955"/>
            <a:ext cx="4468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b="1" dirty="0" smtClean="0">
                <a:solidFill>
                  <a:srgbClr val="0070C0"/>
                </a:solidFill>
                <a:hlinkClick r:id="rId2"/>
              </a:rPr>
              <a:t>&gt;&gt; Se filmade förbättringsarbeten från LBHT-dagen 2023</a:t>
            </a:r>
            <a:endParaRPr lang="sv-SE" sz="1200" b="1" dirty="0">
              <a:solidFill>
                <a:srgbClr val="0070C0"/>
              </a:solidFill>
            </a:endParaRPr>
          </a:p>
        </p:txBody>
      </p:sp>
      <p:pic>
        <p:nvPicPr>
          <p:cNvPr id="10" name="Platshållare för bild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" r="42531"/>
          <a:stretch/>
        </p:blipFill>
        <p:spPr/>
      </p:pic>
    </p:spTree>
    <p:extLst>
      <p:ext uri="{BB962C8B-B14F-4D97-AF65-F5344CB8AC3E}">
        <p14:creationId xmlns:p14="http://schemas.microsoft.com/office/powerpoint/2010/main" val="21591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9999" y="368300"/>
            <a:ext cx="10808185" cy="949877"/>
          </a:xfrm>
        </p:spPr>
        <p:txBody>
          <a:bodyPr/>
          <a:lstStyle/>
          <a:p>
            <a:r>
              <a:rPr lang="sv-SE" b="1" dirty="0"/>
              <a:t>Stöd i förbättringsarbetet? Välkommen att kontakta </a:t>
            </a:r>
            <a:r>
              <a:rPr lang="sv-SE" dirty="0"/>
              <a:t>oss! </a:t>
            </a:r>
            <a:endParaRPr lang="sv-SE" b="1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7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1716881" y="2239674"/>
            <a:ext cx="8758238" cy="1542876"/>
          </a:xfrm>
        </p:spPr>
        <p:txBody>
          <a:bodyPr/>
          <a:lstStyle/>
          <a:p>
            <a:pPr marL="0" indent="0">
              <a:buNone/>
            </a:pP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dirty="0">
                <a:solidFill>
                  <a:srgbClr val="000000"/>
                </a:solidFill>
              </a:rPr>
              <a:t>Har ni behov av stöd eller vill bolla tankar och idéer? </a:t>
            </a:r>
          </a:p>
          <a:p>
            <a:pPr marL="0" indent="0">
              <a:buNone/>
            </a:pPr>
            <a:r>
              <a:rPr lang="sv-SE" dirty="0" smtClean="0">
                <a:solidFill>
                  <a:srgbClr val="000000"/>
                </a:solidFill>
              </a:rPr>
              <a:t>Kontakta </a:t>
            </a:r>
            <a:r>
              <a:rPr lang="sv-SE" dirty="0">
                <a:solidFill>
                  <a:srgbClr val="000000"/>
                </a:solidFill>
                <a:hlinkClick r:id="rId2"/>
              </a:rPr>
              <a:t>litebattrehelatiden@regionostergotland.se</a:t>
            </a:r>
            <a:endParaRPr lang="sv-SE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11849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1722864"/>
            <a:ext cx="12192000" cy="3495907"/>
          </a:xfrm>
          <a:prstGeom prst="rect">
            <a:avLst/>
          </a:prstGeom>
          <a:solidFill>
            <a:srgbClr val="CDE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dirty="0" err="1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0B33316-5371-9371-EDD6-A02CC6C2D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88" y="393467"/>
            <a:ext cx="9924000" cy="949877"/>
          </a:xfrm>
        </p:spPr>
        <p:txBody>
          <a:bodyPr/>
          <a:lstStyle/>
          <a:p>
            <a:r>
              <a:rPr lang="sv-SE" dirty="0"/>
              <a:t>Mer information </a:t>
            </a:r>
            <a:r>
              <a:rPr lang="sv-SE" dirty="0" smtClean="0"/>
              <a:t>på vårdgivarwebben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CAFDA908-E1B9-C1CC-3CD4-EF33336D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6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96A75D0-01C0-D4B3-8739-60B26D5B674E}"/>
              </a:ext>
            </a:extLst>
          </p:cNvPr>
          <p:cNvSpPr txBox="1"/>
          <p:nvPr/>
        </p:nvSpPr>
        <p:spPr>
          <a:xfrm>
            <a:off x="1283403" y="2037622"/>
            <a:ext cx="7149394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000"/>
              </a:lnSpc>
            </a:pPr>
            <a:r>
              <a:rPr lang="sv-SE" sz="1600" dirty="0" smtClean="0"/>
              <a:t>Ansök om stöd för förbättringsarbetet och läs mer via QR-koden:</a:t>
            </a:r>
            <a:endParaRPr lang="sv-SE" sz="160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870" y="2771156"/>
            <a:ext cx="1784228" cy="178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0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200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tartbild.pptx  -  Skrivskyddad" id="{CF37655C-90A6-424E-9B54-46D6A045F071}" vid="{726C345F-4439-4E0E-B5A8-86136D5FEC6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239</TotalTime>
  <Words>212</Words>
  <Application>Microsoft Office PowerPoint</Application>
  <PresentationFormat>Bredbild</PresentationFormat>
  <Paragraphs>35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2" baseType="lpstr">
      <vt:lpstr>Arial</vt:lpstr>
      <vt:lpstr>Calibri</vt:lpstr>
      <vt:lpstr>Roboto</vt:lpstr>
      <vt:lpstr>Roboto</vt:lpstr>
      <vt:lpstr>Roboto Light</vt:lpstr>
      <vt:lpstr>Region Östergötland</vt:lpstr>
      <vt:lpstr>Lite Bättre Hela Tiden</vt:lpstr>
      <vt:lpstr>Lite Bättre Hela Tiden</vt:lpstr>
      <vt:lpstr>Kriterier för förbättringsarbetet</vt:lpstr>
      <vt:lpstr>PowerPoint-presentation</vt:lpstr>
      <vt:lpstr>Stöd i förbättringsarbetet? Välkommen att kontakta oss! </vt:lpstr>
      <vt:lpstr>Mer information på vårdgivarwebben</vt:lpstr>
    </vt:vector>
  </TitlesOfParts>
  <Company>Region Östergötland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 Bättre Hela Tiden</dc:title>
  <dc:creator>Hedberg Karin</dc:creator>
  <cp:lastModifiedBy>Hedberg Karin</cp:lastModifiedBy>
  <cp:revision>28</cp:revision>
  <dcterms:created xsi:type="dcterms:W3CDTF">2023-04-28T09:11:56Z</dcterms:created>
  <dcterms:modified xsi:type="dcterms:W3CDTF">2024-01-29T08:40:39Z</dcterms:modified>
</cp:coreProperties>
</file>