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6" r:id="rId3"/>
    <p:sldId id="261" r:id="rId4"/>
    <p:sldId id="267" r:id="rId5"/>
    <p:sldId id="269" r:id="rId6"/>
    <p:sldId id="264" r:id="rId7"/>
    <p:sldId id="263" r:id="rId8"/>
    <p:sldId id="274" r:id="rId9"/>
    <p:sldId id="265" r:id="rId10"/>
    <p:sldId id="270" r:id="rId11"/>
    <p:sldId id="273" r:id="rId12"/>
    <p:sldId id="271"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122E"/>
    <a:srgbClr val="9D1E52"/>
    <a:srgbClr val="FB575C"/>
    <a:srgbClr val="D47800"/>
    <a:srgbClr val="092D59"/>
    <a:srgbClr val="4D648A"/>
    <a:srgbClr val="2A6C81"/>
    <a:srgbClr val="BCC811"/>
    <a:srgbClr val="817D0F"/>
    <a:srgbClr val="92A9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326" autoAdjust="0"/>
  </p:normalViewPr>
  <p:slideViewPr>
    <p:cSldViewPr snapToGrid="0">
      <p:cViewPr varScale="1">
        <p:scale>
          <a:sx n="83" d="100"/>
          <a:sy n="83" d="100"/>
        </p:scale>
        <p:origin x="1614"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BB20A4-AE74-451A-A07E-1F16E3B9302E}"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sv-SE"/>
        </a:p>
      </dgm:t>
    </dgm:pt>
    <dgm:pt modelId="{BD6C3D1E-BF35-4103-8BA6-42F49300E553}">
      <dgm:prSet phldrT="[Text]" custT="1"/>
      <dgm:spPr/>
      <dgm:t>
        <a:bodyPr/>
        <a:lstStyle/>
        <a:p>
          <a:r>
            <a:rPr lang="sv-SE" sz="1400" b="1"/>
            <a:t>Nationella riktlinjer</a:t>
          </a:r>
        </a:p>
      </dgm:t>
    </dgm:pt>
    <dgm:pt modelId="{7A0812D3-86B9-4D85-ADA4-A32244B9DC4C}" type="parTrans" cxnId="{E938E70D-4C7C-4B05-82B2-3A3F034E8F69}">
      <dgm:prSet/>
      <dgm:spPr/>
      <dgm:t>
        <a:bodyPr/>
        <a:lstStyle/>
        <a:p>
          <a:endParaRPr lang="sv-SE"/>
        </a:p>
      </dgm:t>
    </dgm:pt>
    <dgm:pt modelId="{A3A26B38-5B4D-4AAB-8D14-A19894504260}" type="sibTrans" cxnId="{E938E70D-4C7C-4B05-82B2-3A3F034E8F69}">
      <dgm:prSet/>
      <dgm:spPr/>
      <dgm:t>
        <a:bodyPr/>
        <a:lstStyle/>
        <a:p>
          <a:endParaRPr lang="sv-SE"/>
        </a:p>
      </dgm:t>
    </dgm:pt>
    <dgm:pt modelId="{10C95A35-858C-4C5F-B32D-3276CF2F704D}">
      <dgm:prSet phldrT="[Text]" custT="1"/>
      <dgm:spPr/>
      <dgm:t>
        <a:bodyPr/>
        <a:lstStyle/>
        <a:p>
          <a:r>
            <a:rPr lang="sv-SE" sz="1400" dirty="0"/>
            <a:t>VAD ska vi göra?</a:t>
          </a:r>
        </a:p>
      </dgm:t>
    </dgm:pt>
    <dgm:pt modelId="{AB9DBE35-9D6E-4E35-ACAD-0BE5EF367C4D}" type="parTrans" cxnId="{03E3F7A5-5BD0-4BD3-B4DF-F6D1A7591EBF}">
      <dgm:prSet/>
      <dgm:spPr/>
      <dgm:t>
        <a:bodyPr/>
        <a:lstStyle/>
        <a:p>
          <a:endParaRPr lang="sv-SE"/>
        </a:p>
      </dgm:t>
    </dgm:pt>
    <dgm:pt modelId="{C6F00072-7C23-4BE9-8A69-4F063AD30555}" type="sibTrans" cxnId="{03E3F7A5-5BD0-4BD3-B4DF-F6D1A7591EBF}">
      <dgm:prSet/>
      <dgm:spPr/>
      <dgm:t>
        <a:bodyPr/>
        <a:lstStyle/>
        <a:p>
          <a:endParaRPr lang="sv-SE"/>
        </a:p>
      </dgm:t>
    </dgm:pt>
    <dgm:pt modelId="{B3FEB93A-B1B9-4362-91E6-12650161E2AD}">
      <dgm:prSet phldrT="[Text]" custT="1"/>
      <dgm:spPr/>
      <dgm:t>
        <a:bodyPr/>
        <a:lstStyle/>
        <a:p>
          <a:r>
            <a:rPr lang="sv-SE" sz="1400" b="1"/>
            <a:t>Nationellt vårdprogram</a:t>
          </a:r>
        </a:p>
      </dgm:t>
    </dgm:pt>
    <dgm:pt modelId="{5BD8518C-B748-4058-9880-85ABAAF6D051}" type="parTrans" cxnId="{1EFDEB60-5573-4B29-B5FE-FADD83F13A37}">
      <dgm:prSet/>
      <dgm:spPr/>
      <dgm:t>
        <a:bodyPr/>
        <a:lstStyle/>
        <a:p>
          <a:endParaRPr lang="sv-SE"/>
        </a:p>
      </dgm:t>
    </dgm:pt>
    <dgm:pt modelId="{390F3255-FE60-4E9D-A2E4-85EF7AAEAB68}" type="sibTrans" cxnId="{1EFDEB60-5573-4B29-B5FE-FADD83F13A37}">
      <dgm:prSet/>
      <dgm:spPr/>
      <dgm:t>
        <a:bodyPr/>
        <a:lstStyle/>
        <a:p>
          <a:endParaRPr lang="sv-SE"/>
        </a:p>
      </dgm:t>
    </dgm:pt>
    <dgm:pt modelId="{4583F421-A4C5-4339-8C0E-1F3257CE58A4}">
      <dgm:prSet phldrT="[Text]" custT="1"/>
      <dgm:spPr/>
      <dgm:t>
        <a:bodyPr/>
        <a:lstStyle/>
        <a:p>
          <a:r>
            <a:rPr lang="sv-SE" sz="1400"/>
            <a:t>HUR ska vi göra det?</a:t>
          </a:r>
        </a:p>
      </dgm:t>
    </dgm:pt>
    <dgm:pt modelId="{8BC159B7-B827-45A1-BF56-91D6D17F8FCD}" type="parTrans" cxnId="{49ACE093-C3C6-489E-83B4-C8B1B47F5930}">
      <dgm:prSet/>
      <dgm:spPr/>
      <dgm:t>
        <a:bodyPr/>
        <a:lstStyle/>
        <a:p>
          <a:endParaRPr lang="sv-SE"/>
        </a:p>
      </dgm:t>
    </dgm:pt>
    <dgm:pt modelId="{8BE813C0-CEEB-4D91-B419-EA03AF166BF2}" type="sibTrans" cxnId="{49ACE093-C3C6-489E-83B4-C8B1B47F5930}">
      <dgm:prSet/>
      <dgm:spPr/>
      <dgm:t>
        <a:bodyPr/>
        <a:lstStyle/>
        <a:p>
          <a:endParaRPr lang="sv-SE"/>
        </a:p>
      </dgm:t>
    </dgm:pt>
    <dgm:pt modelId="{0476FEFA-F32F-4091-ABF9-BB73BA89E5F0}">
      <dgm:prSet phldrT="[Text]" custT="1"/>
      <dgm:spPr/>
      <dgm:t>
        <a:bodyPr/>
        <a:lstStyle/>
        <a:p>
          <a:r>
            <a:rPr lang="sv-SE" sz="1400" b="1"/>
            <a:t>Personcentrerade och sammanhållna vårdförlopp</a:t>
          </a:r>
        </a:p>
      </dgm:t>
    </dgm:pt>
    <dgm:pt modelId="{25785975-9BDC-4A53-B404-24E834338D2E}" type="parTrans" cxnId="{553B229B-7D0B-464D-824B-40EF745134C7}">
      <dgm:prSet/>
      <dgm:spPr/>
      <dgm:t>
        <a:bodyPr/>
        <a:lstStyle/>
        <a:p>
          <a:endParaRPr lang="sv-SE"/>
        </a:p>
      </dgm:t>
    </dgm:pt>
    <dgm:pt modelId="{D73D77A5-EB2E-4159-8671-80EA1499B728}" type="sibTrans" cxnId="{553B229B-7D0B-464D-824B-40EF745134C7}">
      <dgm:prSet/>
      <dgm:spPr/>
      <dgm:t>
        <a:bodyPr/>
        <a:lstStyle/>
        <a:p>
          <a:endParaRPr lang="sv-SE"/>
        </a:p>
      </dgm:t>
    </dgm:pt>
    <dgm:pt modelId="{D7E291DC-6A24-4022-BCC6-4AC8CEA5FC60}">
      <dgm:prSet phldrT="[Text]" custT="1"/>
      <dgm:spPr/>
      <dgm:t>
        <a:bodyPr/>
        <a:lstStyle/>
        <a:p>
          <a:r>
            <a:rPr lang="sv-SE" sz="1400"/>
            <a:t>NÄR och VAR ska vi göra det?</a:t>
          </a:r>
        </a:p>
      </dgm:t>
    </dgm:pt>
    <dgm:pt modelId="{D2156A86-892F-4009-B9D2-4E09A177621C}" type="parTrans" cxnId="{63B749D4-C13A-4D07-8956-0FFD8B9A0701}">
      <dgm:prSet/>
      <dgm:spPr/>
      <dgm:t>
        <a:bodyPr/>
        <a:lstStyle/>
        <a:p>
          <a:endParaRPr lang="sv-SE"/>
        </a:p>
      </dgm:t>
    </dgm:pt>
    <dgm:pt modelId="{C1D17DB2-1C98-4550-855E-F5ED505602AC}" type="sibTrans" cxnId="{63B749D4-C13A-4D07-8956-0FFD8B9A0701}">
      <dgm:prSet/>
      <dgm:spPr/>
      <dgm:t>
        <a:bodyPr/>
        <a:lstStyle/>
        <a:p>
          <a:endParaRPr lang="sv-SE"/>
        </a:p>
      </dgm:t>
    </dgm:pt>
    <dgm:pt modelId="{FA8BE86C-AC16-4AED-8B77-580951A089F9}" type="pres">
      <dgm:prSet presAssocID="{56BB20A4-AE74-451A-A07E-1F16E3B9302E}" presName="Name0" presStyleCnt="0">
        <dgm:presLayoutVars>
          <dgm:dir/>
          <dgm:animLvl val="lvl"/>
          <dgm:resizeHandles val="exact"/>
        </dgm:presLayoutVars>
      </dgm:prSet>
      <dgm:spPr/>
      <dgm:t>
        <a:bodyPr/>
        <a:lstStyle/>
        <a:p>
          <a:endParaRPr lang="sv-SE"/>
        </a:p>
      </dgm:t>
    </dgm:pt>
    <dgm:pt modelId="{FBE4B424-3BE9-45A6-B1B4-CF9C94726120}" type="pres">
      <dgm:prSet presAssocID="{0476FEFA-F32F-4091-ABF9-BB73BA89E5F0}" presName="boxAndChildren" presStyleCnt="0"/>
      <dgm:spPr/>
    </dgm:pt>
    <dgm:pt modelId="{75DFFFD1-93E6-4BA3-8DAF-EC209DD4462A}" type="pres">
      <dgm:prSet presAssocID="{0476FEFA-F32F-4091-ABF9-BB73BA89E5F0}" presName="parentTextBox" presStyleLbl="node1" presStyleIdx="0" presStyleCnt="3"/>
      <dgm:spPr/>
      <dgm:t>
        <a:bodyPr/>
        <a:lstStyle/>
        <a:p>
          <a:endParaRPr lang="sv-SE"/>
        </a:p>
      </dgm:t>
    </dgm:pt>
    <dgm:pt modelId="{213DCAF5-EF75-4F37-9CCF-868CDAFC78B0}" type="pres">
      <dgm:prSet presAssocID="{0476FEFA-F32F-4091-ABF9-BB73BA89E5F0}" presName="entireBox" presStyleLbl="node1" presStyleIdx="0" presStyleCnt="3"/>
      <dgm:spPr/>
      <dgm:t>
        <a:bodyPr/>
        <a:lstStyle/>
        <a:p>
          <a:endParaRPr lang="sv-SE"/>
        </a:p>
      </dgm:t>
    </dgm:pt>
    <dgm:pt modelId="{4992466D-121D-487A-8B33-C6E534D8D304}" type="pres">
      <dgm:prSet presAssocID="{0476FEFA-F32F-4091-ABF9-BB73BA89E5F0}" presName="descendantBox" presStyleCnt="0"/>
      <dgm:spPr/>
    </dgm:pt>
    <dgm:pt modelId="{0C3A5A7E-6DF7-49F4-99B1-4EE3F0EB7FC7}" type="pres">
      <dgm:prSet presAssocID="{D7E291DC-6A24-4022-BCC6-4AC8CEA5FC60}" presName="childTextBox" presStyleLbl="fgAccFollowNode1" presStyleIdx="0" presStyleCnt="3">
        <dgm:presLayoutVars>
          <dgm:bulletEnabled val="1"/>
        </dgm:presLayoutVars>
      </dgm:prSet>
      <dgm:spPr/>
      <dgm:t>
        <a:bodyPr/>
        <a:lstStyle/>
        <a:p>
          <a:endParaRPr lang="sv-SE"/>
        </a:p>
      </dgm:t>
    </dgm:pt>
    <dgm:pt modelId="{6060E849-066E-4EE0-A40A-011D0789435F}" type="pres">
      <dgm:prSet presAssocID="{390F3255-FE60-4E9D-A2E4-85EF7AAEAB68}" presName="sp" presStyleCnt="0"/>
      <dgm:spPr/>
    </dgm:pt>
    <dgm:pt modelId="{FFA1A555-8902-4389-B1A9-2DD3F61E0A25}" type="pres">
      <dgm:prSet presAssocID="{B3FEB93A-B1B9-4362-91E6-12650161E2AD}" presName="arrowAndChildren" presStyleCnt="0"/>
      <dgm:spPr/>
    </dgm:pt>
    <dgm:pt modelId="{5F2E9F52-76C0-4ABA-9C77-7AA8AC246F3E}" type="pres">
      <dgm:prSet presAssocID="{B3FEB93A-B1B9-4362-91E6-12650161E2AD}" presName="parentTextArrow" presStyleLbl="node1" presStyleIdx="0" presStyleCnt="3"/>
      <dgm:spPr/>
      <dgm:t>
        <a:bodyPr/>
        <a:lstStyle/>
        <a:p>
          <a:endParaRPr lang="sv-SE"/>
        </a:p>
      </dgm:t>
    </dgm:pt>
    <dgm:pt modelId="{B81608C3-5FD1-4CA4-8556-3C08B4CA2F3C}" type="pres">
      <dgm:prSet presAssocID="{B3FEB93A-B1B9-4362-91E6-12650161E2AD}" presName="arrow" presStyleLbl="node1" presStyleIdx="1" presStyleCnt="3" custLinFactNeighborX="3466"/>
      <dgm:spPr/>
      <dgm:t>
        <a:bodyPr/>
        <a:lstStyle/>
        <a:p>
          <a:endParaRPr lang="sv-SE"/>
        </a:p>
      </dgm:t>
    </dgm:pt>
    <dgm:pt modelId="{C7A2779E-3A93-4556-8E1D-320B48B8E6BB}" type="pres">
      <dgm:prSet presAssocID="{B3FEB93A-B1B9-4362-91E6-12650161E2AD}" presName="descendantArrow" presStyleCnt="0"/>
      <dgm:spPr/>
    </dgm:pt>
    <dgm:pt modelId="{39C00FFF-390E-45B9-8045-5B5807F13BCC}" type="pres">
      <dgm:prSet presAssocID="{4583F421-A4C5-4339-8C0E-1F3257CE58A4}" presName="childTextArrow" presStyleLbl="fgAccFollowNode1" presStyleIdx="1" presStyleCnt="3">
        <dgm:presLayoutVars>
          <dgm:bulletEnabled val="1"/>
        </dgm:presLayoutVars>
      </dgm:prSet>
      <dgm:spPr/>
      <dgm:t>
        <a:bodyPr/>
        <a:lstStyle/>
        <a:p>
          <a:endParaRPr lang="sv-SE"/>
        </a:p>
      </dgm:t>
    </dgm:pt>
    <dgm:pt modelId="{832DCB10-562B-4F4B-B313-AE665AE50EED}" type="pres">
      <dgm:prSet presAssocID="{A3A26B38-5B4D-4AAB-8D14-A19894504260}" presName="sp" presStyleCnt="0"/>
      <dgm:spPr/>
    </dgm:pt>
    <dgm:pt modelId="{EFA4679F-D52E-418F-AFA7-213B5411913B}" type="pres">
      <dgm:prSet presAssocID="{BD6C3D1E-BF35-4103-8BA6-42F49300E553}" presName="arrowAndChildren" presStyleCnt="0"/>
      <dgm:spPr/>
    </dgm:pt>
    <dgm:pt modelId="{D1DDB6BB-47D7-47BC-95C8-498CCAC8B79B}" type="pres">
      <dgm:prSet presAssocID="{BD6C3D1E-BF35-4103-8BA6-42F49300E553}" presName="parentTextArrow" presStyleLbl="node1" presStyleIdx="1" presStyleCnt="3"/>
      <dgm:spPr/>
      <dgm:t>
        <a:bodyPr/>
        <a:lstStyle/>
        <a:p>
          <a:endParaRPr lang="sv-SE"/>
        </a:p>
      </dgm:t>
    </dgm:pt>
    <dgm:pt modelId="{38E62647-9BF6-4038-8517-0DE19E6BBB60}" type="pres">
      <dgm:prSet presAssocID="{BD6C3D1E-BF35-4103-8BA6-42F49300E553}" presName="arrow" presStyleLbl="node1" presStyleIdx="2" presStyleCnt="3"/>
      <dgm:spPr/>
      <dgm:t>
        <a:bodyPr/>
        <a:lstStyle/>
        <a:p>
          <a:endParaRPr lang="sv-SE"/>
        </a:p>
      </dgm:t>
    </dgm:pt>
    <dgm:pt modelId="{D5AD0D85-0679-4CD2-AF88-88B9CA53832E}" type="pres">
      <dgm:prSet presAssocID="{BD6C3D1E-BF35-4103-8BA6-42F49300E553}" presName="descendantArrow" presStyleCnt="0"/>
      <dgm:spPr/>
    </dgm:pt>
    <dgm:pt modelId="{FB3D936E-28E2-43F9-9F53-4DA1E986E136}" type="pres">
      <dgm:prSet presAssocID="{10C95A35-858C-4C5F-B32D-3276CF2F704D}" presName="childTextArrow" presStyleLbl="fgAccFollowNode1" presStyleIdx="2" presStyleCnt="3" custScaleX="100000" custLinFactNeighborY="-1149">
        <dgm:presLayoutVars>
          <dgm:bulletEnabled val="1"/>
        </dgm:presLayoutVars>
      </dgm:prSet>
      <dgm:spPr/>
      <dgm:t>
        <a:bodyPr/>
        <a:lstStyle/>
        <a:p>
          <a:endParaRPr lang="sv-SE"/>
        </a:p>
      </dgm:t>
    </dgm:pt>
  </dgm:ptLst>
  <dgm:cxnLst>
    <dgm:cxn modelId="{C6892A10-B081-47A2-849F-764006E92FE6}" type="presOf" srcId="{56BB20A4-AE74-451A-A07E-1F16E3B9302E}" destId="{FA8BE86C-AC16-4AED-8B77-580951A089F9}" srcOrd="0" destOrd="0" presId="urn:microsoft.com/office/officeart/2005/8/layout/process4"/>
    <dgm:cxn modelId="{6C856AE9-6D7D-4B5F-AEE7-DEE90E73E2BA}" type="presOf" srcId="{BD6C3D1E-BF35-4103-8BA6-42F49300E553}" destId="{D1DDB6BB-47D7-47BC-95C8-498CCAC8B79B}" srcOrd="0" destOrd="0" presId="urn:microsoft.com/office/officeart/2005/8/layout/process4"/>
    <dgm:cxn modelId="{553B229B-7D0B-464D-824B-40EF745134C7}" srcId="{56BB20A4-AE74-451A-A07E-1F16E3B9302E}" destId="{0476FEFA-F32F-4091-ABF9-BB73BA89E5F0}" srcOrd="2" destOrd="0" parTransId="{25785975-9BDC-4A53-B404-24E834338D2E}" sibTransId="{D73D77A5-EB2E-4159-8671-80EA1499B728}"/>
    <dgm:cxn modelId="{3A27B961-8B3C-479F-832E-992DE74A8D96}" type="presOf" srcId="{4583F421-A4C5-4339-8C0E-1F3257CE58A4}" destId="{39C00FFF-390E-45B9-8045-5B5807F13BCC}" srcOrd="0" destOrd="0" presId="urn:microsoft.com/office/officeart/2005/8/layout/process4"/>
    <dgm:cxn modelId="{36719BF8-5F4D-42B5-AEDA-B25572CB4E83}" type="presOf" srcId="{B3FEB93A-B1B9-4362-91E6-12650161E2AD}" destId="{5F2E9F52-76C0-4ABA-9C77-7AA8AC246F3E}" srcOrd="0" destOrd="0" presId="urn:microsoft.com/office/officeart/2005/8/layout/process4"/>
    <dgm:cxn modelId="{091D4AB7-11F6-4DB7-91C7-BF5A1C5C0EE2}" type="presOf" srcId="{0476FEFA-F32F-4091-ABF9-BB73BA89E5F0}" destId="{75DFFFD1-93E6-4BA3-8DAF-EC209DD4462A}" srcOrd="0" destOrd="0" presId="urn:microsoft.com/office/officeart/2005/8/layout/process4"/>
    <dgm:cxn modelId="{68052E71-91DA-4A8F-A43D-3021989FBC6A}" type="presOf" srcId="{B3FEB93A-B1B9-4362-91E6-12650161E2AD}" destId="{B81608C3-5FD1-4CA4-8556-3C08B4CA2F3C}" srcOrd="1" destOrd="0" presId="urn:microsoft.com/office/officeart/2005/8/layout/process4"/>
    <dgm:cxn modelId="{49ACE093-C3C6-489E-83B4-C8B1B47F5930}" srcId="{B3FEB93A-B1B9-4362-91E6-12650161E2AD}" destId="{4583F421-A4C5-4339-8C0E-1F3257CE58A4}" srcOrd="0" destOrd="0" parTransId="{8BC159B7-B827-45A1-BF56-91D6D17F8FCD}" sibTransId="{8BE813C0-CEEB-4D91-B419-EA03AF166BF2}"/>
    <dgm:cxn modelId="{3B296BBC-38E6-4C11-81D6-2DD8DFBF7382}" type="presOf" srcId="{D7E291DC-6A24-4022-BCC6-4AC8CEA5FC60}" destId="{0C3A5A7E-6DF7-49F4-99B1-4EE3F0EB7FC7}" srcOrd="0" destOrd="0" presId="urn:microsoft.com/office/officeart/2005/8/layout/process4"/>
    <dgm:cxn modelId="{63B749D4-C13A-4D07-8956-0FFD8B9A0701}" srcId="{0476FEFA-F32F-4091-ABF9-BB73BA89E5F0}" destId="{D7E291DC-6A24-4022-BCC6-4AC8CEA5FC60}" srcOrd="0" destOrd="0" parTransId="{D2156A86-892F-4009-B9D2-4E09A177621C}" sibTransId="{C1D17DB2-1C98-4550-855E-F5ED505602AC}"/>
    <dgm:cxn modelId="{D4D6984B-E48C-42B8-ABF7-A45D0C7D9994}" type="presOf" srcId="{BD6C3D1E-BF35-4103-8BA6-42F49300E553}" destId="{38E62647-9BF6-4038-8517-0DE19E6BBB60}" srcOrd="1" destOrd="0" presId="urn:microsoft.com/office/officeart/2005/8/layout/process4"/>
    <dgm:cxn modelId="{E938E70D-4C7C-4B05-82B2-3A3F034E8F69}" srcId="{56BB20A4-AE74-451A-A07E-1F16E3B9302E}" destId="{BD6C3D1E-BF35-4103-8BA6-42F49300E553}" srcOrd="0" destOrd="0" parTransId="{7A0812D3-86B9-4D85-ADA4-A32244B9DC4C}" sibTransId="{A3A26B38-5B4D-4AAB-8D14-A19894504260}"/>
    <dgm:cxn modelId="{75776549-124C-43A4-8CFA-2D61B6B0421C}" type="presOf" srcId="{0476FEFA-F32F-4091-ABF9-BB73BA89E5F0}" destId="{213DCAF5-EF75-4F37-9CCF-868CDAFC78B0}" srcOrd="1" destOrd="0" presId="urn:microsoft.com/office/officeart/2005/8/layout/process4"/>
    <dgm:cxn modelId="{03E3F7A5-5BD0-4BD3-B4DF-F6D1A7591EBF}" srcId="{BD6C3D1E-BF35-4103-8BA6-42F49300E553}" destId="{10C95A35-858C-4C5F-B32D-3276CF2F704D}" srcOrd="0" destOrd="0" parTransId="{AB9DBE35-9D6E-4E35-ACAD-0BE5EF367C4D}" sibTransId="{C6F00072-7C23-4BE9-8A69-4F063AD30555}"/>
    <dgm:cxn modelId="{C4278107-95E6-42B4-9783-2E08BED08E0C}" type="presOf" srcId="{10C95A35-858C-4C5F-B32D-3276CF2F704D}" destId="{FB3D936E-28E2-43F9-9F53-4DA1E986E136}" srcOrd="0" destOrd="0" presId="urn:microsoft.com/office/officeart/2005/8/layout/process4"/>
    <dgm:cxn modelId="{1EFDEB60-5573-4B29-B5FE-FADD83F13A37}" srcId="{56BB20A4-AE74-451A-A07E-1F16E3B9302E}" destId="{B3FEB93A-B1B9-4362-91E6-12650161E2AD}" srcOrd="1" destOrd="0" parTransId="{5BD8518C-B748-4058-9880-85ABAAF6D051}" sibTransId="{390F3255-FE60-4E9D-A2E4-85EF7AAEAB68}"/>
    <dgm:cxn modelId="{72FABC99-A8EF-4758-A698-5BF0B050489F}" type="presParOf" srcId="{FA8BE86C-AC16-4AED-8B77-580951A089F9}" destId="{FBE4B424-3BE9-45A6-B1B4-CF9C94726120}" srcOrd="0" destOrd="0" presId="urn:microsoft.com/office/officeart/2005/8/layout/process4"/>
    <dgm:cxn modelId="{6CA6CDE5-607E-44E5-A729-0E99D255865A}" type="presParOf" srcId="{FBE4B424-3BE9-45A6-B1B4-CF9C94726120}" destId="{75DFFFD1-93E6-4BA3-8DAF-EC209DD4462A}" srcOrd="0" destOrd="0" presId="urn:microsoft.com/office/officeart/2005/8/layout/process4"/>
    <dgm:cxn modelId="{9F039A07-6891-4081-B3D6-C206C42A495A}" type="presParOf" srcId="{FBE4B424-3BE9-45A6-B1B4-CF9C94726120}" destId="{213DCAF5-EF75-4F37-9CCF-868CDAFC78B0}" srcOrd="1" destOrd="0" presId="urn:microsoft.com/office/officeart/2005/8/layout/process4"/>
    <dgm:cxn modelId="{68240FE2-13B5-40CB-8A21-4FDA0F2BDA8E}" type="presParOf" srcId="{FBE4B424-3BE9-45A6-B1B4-CF9C94726120}" destId="{4992466D-121D-487A-8B33-C6E534D8D304}" srcOrd="2" destOrd="0" presId="urn:microsoft.com/office/officeart/2005/8/layout/process4"/>
    <dgm:cxn modelId="{F2167B19-D010-4951-8D53-4C73ABEC8C48}" type="presParOf" srcId="{4992466D-121D-487A-8B33-C6E534D8D304}" destId="{0C3A5A7E-6DF7-49F4-99B1-4EE3F0EB7FC7}" srcOrd="0" destOrd="0" presId="urn:microsoft.com/office/officeart/2005/8/layout/process4"/>
    <dgm:cxn modelId="{CB1C1326-93FE-4EF6-9172-7744FAD6E06D}" type="presParOf" srcId="{FA8BE86C-AC16-4AED-8B77-580951A089F9}" destId="{6060E849-066E-4EE0-A40A-011D0789435F}" srcOrd="1" destOrd="0" presId="urn:microsoft.com/office/officeart/2005/8/layout/process4"/>
    <dgm:cxn modelId="{63807687-0B60-4C80-96B3-D8DBF97DFBDA}" type="presParOf" srcId="{FA8BE86C-AC16-4AED-8B77-580951A089F9}" destId="{FFA1A555-8902-4389-B1A9-2DD3F61E0A25}" srcOrd="2" destOrd="0" presId="urn:microsoft.com/office/officeart/2005/8/layout/process4"/>
    <dgm:cxn modelId="{05AC0C68-85B3-4532-85B2-084AB9E77421}" type="presParOf" srcId="{FFA1A555-8902-4389-B1A9-2DD3F61E0A25}" destId="{5F2E9F52-76C0-4ABA-9C77-7AA8AC246F3E}" srcOrd="0" destOrd="0" presId="urn:microsoft.com/office/officeart/2005/8/layout/process4"/>
    <dgm:cxn modelId="{004DC756-E084-4078-B9F0-800F73FE5865}" type="presParOf" srcId="{FFA1A555-8902-4389-B1A9-2DD3F61E0A25}" destId="{B81608C3-5FD1-4CA4-8556-3C08B4CA2F3C}" srcOrd="1" destOrd="0" presId="urn:microsoft.com/office/officeart/2005/8/layout/process4"/>
    <dgm:cxn modelId="{830C7D8E-8F8B-484E-8C4C-3AE0F173B170}" type="presParOf" srcId="{FFA1A555-8902-4389-B1A9-2DD3F61E0A25}" destId="{C7A2779E-3A93-4556-8E1D-320B48B8E6BB}" srcOrd="2" destOrd="0" presId="urn:microsoft.com/office/officeart/2005/8/layout/process4"/>
    <dgm:cxn modelId="{8807970A-BB41-4DBE-BED8-A381A918013B}" type="presParOf" srcId="{C7A2779E-3A93-4556-8E1D-320B48B8E6BB}" destId="{39C00FFF-390E-45B9-8045-5B5807F13BCC}" srcOrd="0" destOrd="0" presId="urn:microsoft.com/office/officeart/2005/8/layout/process4"/>
    <dgm:cxn modelId="{A8F9A5D6-FF35-41F1-A812-9164A25AF8FA}" type="presParOf" srcId="{FA8BE86C-AC16-4AED-8B77-580951A089F9}" destId="{832DCB10-562B-4F4B-B313-AE665AE50EED}" srcOrd="3" destOrd="0" presId="urn:microsoft.com/office/officeart/2005/8/layout/process4"/>
    <dgm:cxn modelId="{772F1C19-CF57-4D2D-9612-6ED9B6E41871}" type="presParOf" srcId="{FA8BE86C-AC16-4AED-8B77-580951A089F9}" destId="{EFA4679F-D52E-418F-AFA7-213B5411913B}" srcOrd="4" destOrd="0" presId="urn:microsoft.com/office/officeart/2005/8/layout/process4"/>
    <dgm:cxn modelId="{57554252-F325-4D84-9DBF-A5EB74A44C0E}" type="presParOf" srcId="{EFA4679F-D52E-418F-AFA7-213B5411913B}" destId="{D1DDB6BB-47D7-47BC-95C8-498CCAC8B79B}" srcOrd="0" destOrd="0" presId="urn:microsoft.com/office/officeart/2005/8/layout/process4"/>
    <dgm:cxn modelId="{7F6A6D3C-1E5D-44FC-9BBC-1BEB4FC1C43A}" type="presParOf" srcId="{EFA4679F-D52E-418F-AFA7-213B5411913B}" destId="{38E62647-9BF6-4038-8517-0DE19E6BBB60}" srcOrd="1" destOrd="0" presId="urn:microsoft.com/office/officeart/2005/8/layout/process4"/>
    <dgm:cxn modelId="{C29DFB48-7BE6-4AFF-89DE-B3B0F45DAA18}" type="presParOf" srcId="{EFA4679F-D52E-418F-AFA7-213B5411913B}" destId="{D5AD0D85-0679-4CD2-AF88-88B9CA53832E}" srcOrd="2" destOrd="0" presId="urn:microsoft.com/office/officeart/2005/8/layout/process4"/>
    <dgm:cxn modelId="{6863C8E2-B73F-4A56-A5F0-24EC33BBBD6A}" type="presParOf" srcId="{D5AD0D85-0679-4CD2-AF88-88B9CA53832E}" destId="{FB3D936E-28E2-43F9-9F53-4DA1E986E13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DCAF5-EF75-4F37-9CCF-868CDAFC78B0}">
      <dsp:nvSpPr>
        <dsp:cNvPr id="0" name=""/>
        <dsp:cNvSpPr/>
      </dsp:nvSpPr>
      <dsp:spPr>
        <a:xfrm>
          <a:off x="0" y="3877759"/>
          <a:ext cx="6303962" cy="12727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sv-SE" sz="1400" b="1" kern="1200"/>
            <a:t>Personcentrerade och sammanhållna vårdförlopp</a:t>
          </a:r>
        </a:p>
      </dsp:txBody>
      <dsp:txXfrm>
        <a:off x="0" y="3877759"/>
        <a:ext cx="6303962" cy="687294"/>
      </dsp:txXfrm>
    </dsp:sp>
    <dsp:sp modelId="{0C3A5A7E-6DF7-49F4-99B1-4EE3F0EB7FC7}">
      <dsp:nvSpPr>
        <dsp:cNvPr id="0" name=""/>
        <dsp:cNvSpPr/>
      </dsp:nvSpPr>
      <dsp:spPr>
        <a:xfrm>
          <a:off x="0" y="4539598"/>
          <a:ext cx="6303962" cy="5854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sv-SE" sz="1400" kern="1200"/>
            <a:t>NÄR och VAR ska vi göra det?</a:t>
          </a:r>
        </a:p>
      </dsp:txBody>
      <dsp:txXfrm>
        <a:off x="0" y="4539598"/>
        <a:ext cx="6303962" cy="585472"/>
      </dsp:txXfrm>
    </dsp:sp>
    <dsp:sp modelId="{B81608C3-5FD1-4CA4-8556-3C08B4CA2F3C}">
      <dsp:nvSpPr>
        <dsp:cNvPr id="0" name=""/>
        <dsp:cNvSpPr/>
      </dsp:nvSpPr>
      <dsp:spPr>
        <a:xfrm rot="10800000">
          <a:off x="0" y="1939334"/>
          <a:ext cx="6303962" cy="1957515"/>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sv-SE" sz="1400" b="1" kern="1200"/>
            <a:t>Nationellt vårdprogram</a:t>
          </a:r>
        </a:p>
      </dsp:txBody>
      <dsp:txXfrm rot="-10800000">
        <a:off x="0" y="1939334"/>
        <a:ext cx="6303962" cy="687088"/>
      </dsp:txXfrm>
    </dsp:sp>
    <dsp:sp modelId="{39C00FFF-390E-45B9-8045-5B5807F13BCC}">
      <dsp:nvSpPr>
        <dsp:cNvPr id="0" name=""/>
        <dsp:cNvSpPr/>
      </dsp:nvSpPr>
      <dsp:spPr>
        <a:xfrm>
          <a:off x="0" y="2626422"/>
          <a:ext cx="6303962" cy="5852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sv-SE" sz="1400" kern="1200"/>
            <a:t>HUR ska vi göra det?</a:t>
          </a:r>
        </a:p>
      </dsp:txBody>
      <dsp:txXfrm>
        <a:off x="0" y="2626422"/>
        <a:ext cx="6303962" cy="585297"/>
      </dsp:txXfrm>
    </dsp:sp>
    <dsp:sp modelId="{38E62647-9BF6-4038-8517-0DE19E6BBB60}">
      <dsp:nvSpPr>
        <dsp:cNvPr id="0" name=""/>
        <dsp:cNvSpPr/>
      </dsp:nvSpPr>
      <dsp:spPr>
        <a:xfrm rot="10800000">
          <a:off x="0" y="910"/>
          <a:ext cx="6303962" cy="1957515"/>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sv-SE" sz="1400" b="1" kern="1200"/>
            <a:t>Nationella riktlinjer</a:t>
          </a:r>
        </a:p>
      </dsp:txBody>
      <dsp:txXfrm rot="-10800000">
        <a:off x="0" y="910"/>
        <a:ext cx="6303962" cy="687088"/>
      </dsp:txXfrm>
    </dsp:sp>
    <dsp:sp modelId="{FB3D936E-28E2-43F9-9F53-4DA1E986E136}">
      <dsp:nvSpPr>
        <dsp:cNvPr id="0" name=""/>
        <dsp:cNvSpPr/>
      </dsp:nvSpPr>
      <dsp:spPr>
        <a:xfrm>
          <a:off x="0" y="681273"/>
          <a:ext cx="6303962" cy="5852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sv-SE" sz="1400" kern="1200" dirty="0"/>
            <a:t>VAD ska vi göra?</a:t>
          </a:r>
        </a:p>
      </dsp:txBody>
      <dsp:txXfrm>
        <a:off x="0" y="681273"/>
        <a:ext cx="6303962" cy="5852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26F91F-1572-4DE7-9A46-9F903D5F9A97}" type="datetimeFigureOut">
              <a:rPr lang="sv-SE" smtClean="0"/>
              <a:t>2023-09-13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134AF1-CDFC-4FAA-B33F-C4E1C0BE5614}" type="slidenum">
              <a:rPr lang="sv-SE" smtClean="0"/>
              <a:t>‹#›</a:t>
            </a:fld>
            <a:endParaRPr lang="sv-SE"/>
          </a:p>
        </p:txBody>
      </p:sp>
    </p:spTree>
    <p:extLst>
      <p:ext uri="{BB962C8B-B14F-4D97-AF65-F5344CB8AC3E}">
        <p14:creationId xmlns:p14="http://schemas.microsoft.com/office/powerpoint/2010/main" val="2773039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ocialstyrelsen.se/globalassets/sharepoint-dokument/artikelkatalog/nationella-riktlinjer/2018-6-24.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här är ett bildspel med information om det regionala vårdprogrammet vid ohälsosamma levnadsvanor.</a:t>
            </a:r>
          </a:p>
          <a:p>
            <a:r>
              <a:rPr lang="sv-SE" dirty="0" smtClean="0"/>
              <a:t>Bildspelet tar upp flera olika delar kopplat till ohälsosamma levnadsvanor</a:t>
            </a:r>
            <a:r>
              <a:rPr lang="sv-SE" baseline="0" dirty="0" smtClean="0"/>
              <a:t> och vårdprogrammet, ni väljer vilka bilder som passar för information och diskussion i er verksamhet men vi rekommenderar några bilder lite extra: 4, 6, 8, 11.</a:t>
            </a:r>
            <a:endParaRPr lang="sv-SE" dirty="0" smtClean="0"/>
          </a:p>
        </p:txBody>
      </p:sp>
      <p:sp>
        <p:nvSpPr>
          <p:cNvPr id="4" name="Platshållare för bildnummer 3"/>
          <p:cNvSpPr>
            <a:spLocks noGrp="1"/>
          </p:cNvSpPr>
          <p:nvPr>
            <p:ph type="sldNum" sz="quarter" idx="10"/>
          </p:nvPr>
        </p:nvSpPr>
        <p:spPr/>
        <p:txBody>
          <a:bodyPr/>
          <a:lstStyle/>
          <a:p>
            <a:fld id="{93134AF1-CDFC-4FAA-B33F-C4E1C0BE5614}" type="slidenum">
              <a:rPr lang="sv-SE" smtClean="0"/>
              <a:t>1</a:t>
            </a:fld>
            <a:endParaRPr lang="sv-SE" dirty="0"/>
          </a:p>
        </p:txBody>
      </p:sp>
    </p:spTree>
    <p:extLst>
      <p:ext uri="{BB962C8B-B14F-4D97-AF65-F5344CB8AC3E}">
        <p14:creationId xmlns:p14="http://schemas.microsoft.com/office/powerpoint/2010/main" val="228000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För att möjliggöra uppföljning av genomförd åtgärd ska dokumentationen ske standardiserat med specifika KVÅ-koder för definierade åtgärder.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Utöver åtgärdskoder är rekommendationen att diagnoskod enligt ICD-10-SE ska registreras vid alla besök. Hälso- och sjukvårdspersonal som möter patienter där det är relevant att ställa frågor om levnadsvanor använder Z-koder, medarbetare som behandlar eller stöttar i alkohol- och tobaksberoende använder F-koder. </a:t>
            </a:r>
          </a:p>
        </p:txBody>
      </p:sp>
      <p:sp>
        <p:nvSpPr>
          <p:cNvPr id="4" name="Platshållare för bildnummer 3"/>
          <p:cNvSpPr>
            <a:spLocks noGrp="1"/>
          </p:cNvSpPr>
          <p:nvPr>
            <p:ph type="sldNum" sz="quarter" idx="10"/>
          </p:nvPr>
        </p:nvSpPr>
        <p:spPr/>
        <p:txBody>
          <a:bodyPr/>
          <a:lstStyle/>
          <a:p>
            <a:fld id="{93134AF1-CDFC-4FAA-B33F-C4E1C0BE5614}" type="slidenum">
              <a:rPr lang="sv-SE" smtClean="0"/>
              <a:t>10</a:t>
            </a:fld>
            <a:endParaRPr lang="sv-SE"/>
          </a:p>
        </p:txBody>
      </p:sp>
    </p:spTree>
    <p:extLst>
      <p:ext uri="{BB962C8B-B14F-4D97-AF65-F5344CB8AC3E}">
        <p14:creationId xmlns:p14="http://schemas.microsoft.com/office/powerpoint/2010/main" val="2330010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Nationella och regionala dokument finns under ”Kunskapsstöd” på vårdgivarwebben. Där finns länkar till olika regionala dokument såsom</a:t>
            </a:r>
            <a:r>
              <a:rPr lang="sv-SE" baseline="0" dirty="0" smtClean="0"/>
              <a:t> vårdprogram levnadsvanor, riktlinje för förskrivning av fysisk aktivitet på recept (</a:t>
            </a:r>
            <a:r>
              <a:rPr lang="sv-SE" baseline="0" dirty="0" err="1" smtClean="0"/>
              <a:t>FaR</a:t>
            </a:r>
            <a:r>
              <a:rPr lang="sv-SE" baseline="0" dirty="0" smtClean="0"/>
              <a:t>), frågeformulär levnadsvanor m.m.</a:t>
            </a:r>
            <a:r>
              <a:rPr lang="sv-SE" baseline="0" dirty="0"/>
              <a:t> </a:t>
            </a:r>
            <a:r>
              <a:rPr lang="sv-SE" baseline="0" dirty="0" smtClean="0"/>
              <a:t>Där finns också länkar till nationella delar såsom nationellt kliniskt kunskapsstöd, det nationella vårdprogrammet levnadsvanor och stödmaterial hos Socialstyrelsen.</a:t>
            </a:r>
          </a:p>
          <a:p>
            <a:endParaRPr lang="sv-SE" baseline="0" dirty="0" smtClean="0"/>
          </a:p>
          <a:p>
            <a:r>
              <a:rPr lang="sv-SE" baseline="0" dirty="0" smtClean="0"/>
              <a:t>Processkartorna finns under ”Utveckling och kompetens” på vårdgivarwebben.</a:t>
            </a:r>
          </a:p>
        </p:txBody>
      </p:sp>
      <p:sp>
        <p:nvSpPr>
          <p:cNvPr id="4" name="Platshållare för bildnummer 3"/>
          <p:cNvSpPr>
            <a:spLocks noGrp="1"/>
          </p:cNvSpPr>
          <p:nvPr>
            <p:ph type="sldNum" sz="quarter" idx="10"/>
          </p:nvPr>
        </p:nvSpPr>
        <p:spPr/>
        <p:txBody>
          <a:bodyPr/>
          <a:lstStyle/>
          <a:p>
            <a:fld id="{93134AF1-CDFC-4FAA-B33F-C4E1C0BE5614}" type="slidenum">
              <a:rPr lang="sv-SE" smtClean="0"/>
              <a:t>11</a:t>
            </a:fld>
            <a:endParaRPr lang="sv-SE"/>
          </a:p>
        </p:txBody>
      </p:sp>
    </p:spTree>
    <p:extLst>
      <p:ext uri="{BB962C8B-B14F-4D97-AF65-F5344CB8AC3E}">
        <p14:creationId xmlns:p14="http://schemas.microsoft.com/office/powerpoint/2010/main" val="357781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Vårdprogrammet visar hur hälso- och sjukvården i Region Östergötland ska arbeta med levnadsvanor i patientmötet. Dokumentet finns tillgängligt för alla i Dokumenta</a:t>
            </a:r>
            <a:r>
              <a:rPr lang="sv-SE" baseline="0" dirty="0" smtClean="0"/>
              <a:t> och det är nu upp till varje verksamhet att implementera det i sina strukturer. </a:t>
            </a:r>
          </a:p>
          <a:p>
            <a:endParaRPr lang="sv-SE" baseline="0" dirty="0" smtClean="0"/>
          </a:p>
          <a:p>
            <a:r>
              <a:rPr lang="sv-SE" baseline="0" dirty="0" smtClean="0"/>
              <a:t>Till hjälp i implementeringen finns material och utbildningar i stödstrukturen (se bild 11).</a:t>
            </a:r>
          </a:p>
          <a:p>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Tips! </a:t>
            </a:r>
            <a:br>
              <a:rPr lang="sv-SE" baseline="0" dirty="0" smtClean="0"/>
            </a:br>
            <a:r>
              <a:rPr lang="sv-SE" baseline="0" dirty="0" smtClean="0"/>
              <a:t>Stora delar av det som står i vårdprogrammet görs redan idag. Att genomföra en GAP-analys där ni identifierar skillnaden mellan vad vårdprogrammet säger och vad ni gör idag </a:t>
            </a:r>
            <a:r>
              <a:rPr lang="sv-SE" sz="1200" kern="1200" dirty="0" smtClean="0">
                <a:solidFill>
                  <a:schemeClr val="tx1"/>
                </a:solidFill>
                <a:effectLst/>
                <a:latin typeface="+mn-lt"/>
                <a:ea typeface="+mn-ea"/>
                <a:cs typeface="+mn-cs"/>
              </a:rPr>
              <a:t>kan ge svar på vilka behov som finns i just er verksamhet.</a:t>
            </a:r>
            <a:endParaRPr lang="sv-SE" baseline="0" dirty="0" smtClean="0"/>
          </a:p>
        </p:txBody>
      </p:sp>
      <p:sp>
        <p:nvSpPr>
          <p:cNvPr id="4" name="Platshållare för bildnummer 3"/>
          <p:cNvSpPr>
            <a:spLocks noGrp="1"/>
          </p:cNvSpPr>
          <p:nvPr>
            <p:ph type="sldNum" sz="quarter" idx="10"/>
          </p:nvPr>
        </p:nvSpPr>
        <p:spPr/>
        <p:txBody>
          <a:bodyPr/>
          <a:lstStyle/>
          <a:p>
            <a:fld id="{93134AF1-CDFC-4FAA-B33F-C4E1C0BE5614}" type="slidenum">
              <a:rPr lang="sv-SE" smtClean="0"/>
              <a:t>12</a:t>
            </a:fld>
            <a:endParaRPr lang="sv-SE"/>
          </a:p>
        </p:txBody>
      </p:sp>
    </p:spTree>
    <p:extLst>
      <p:ext uri="{BB962C8B-B14F-4D97-AF65-F5344CB8AC3E}">
        <p14:creationId xmlns:p14="http://schemas.microsoft.com/office/powerpoint/2010/main" val="2289151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3134AF1-CDFC-4FAA-B33F-C4E1C0BE5614}" type="slidenum">
              <a:rPr lang="sv-SE" smtClean="0"/>
              <a:t>13</a:t>
            </a:fld>
            <a:endParaRPr lang="sv-SE"/>
          </a:p>
        </p:txBody>
      </p:sp>
    </p:spTree>
    <p:extLst>
      <p:ext uri="{BB962C8B-B14F-4D97-AF65-F5344CB8AC3E}">
        <p14:creationId xmlns:p14="http://schemas.microsoft.com/office/powerpoint/2010/main" val="1035198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Den stora majoriteten av alla dödsfall i Sverige orsakas av icke-smittsamma sjukdomar såsom hjärtkärlsjukdom och cancer. Tobaksbruk, ohälsosamma matvanor, riskkonsumtion av alkohol och otillräcklig fysisk aktivitet utgör fyra av de största riskfaktorerna för ohälsa. Enligt Världshälsoorganisationen (WHO) kan majoriteten av all kardiovaskulär sjukdom och en tredjedel av all cancer i världen förebyggas genom hälsosamma levnadsvanor. Det finns även god evidens för att hälsosamma levnadsvanor kan förebygga eller fördröja utvecklingen av typ 2-diabetes. </a:t>
            </a:r>
            <a:r>
              <a:rPr lang="sv-SE" dirty="0" smtClean="0"/>
              <a:t>De fyra levnadsvanorna utgör bland de största bidragande orsakerna till den samlade sjukdomsbördan i Sverige.</a:t>
            </a:r>
          </a:p>
          <a:p>
            <a:endParaRPr lang="sv-SE" dirty="0" smtClean="0"/>
          </a:p>
          <a:p>
            <a:r>
              <a:rPr lang="sv-SE" u="sng" baseline="0" dirty="0" smtClean="0"/>
              <a:t>Skillnad mellan olika grupper</a:t>
            </a:r>
          </a:p>
          <a:p>
            <a:r>
              <a:rPr lang="sv-SE" sz="1200" b="0" i="0" u="none" strike="noStrike" kern="1200" baseline="0" dirty="0" smtClean="0">
                <a:solidFill>
                  <a:schemeClr val="tx1"/>
                </a:solidFill>
                <a:latin typeface="+mn-lt"/>
                <a:ea typeface="+mn-ea"/>
                <a:cs typeface="+mn-cs"/>
              </a:rPr>
              <a:t>Socioekonomiska skillnader i levnadsvanor är tydliga, där socioekonomiskt utsatta grupper har ohälsosamma levnadsvanor i större utsträckning än andra grupper. Exempel: </a:t>
            </a:r>
          </a:p>
          <a:p>
            <a:pPr marL="171450" indent="-171450">
              <a:buFontTx/>
              <a:buChar char="-"/>
            </a:pPr>
            <a:r>
              <a:rPr lang="sv-SE" sz="1200" b="0" i="0" u="none" strike="noStrike" kern="1200" baseline="0" dirty="0" smtClean="0">
                <a:solidFill>
                  <a:schemeClr val="tx1"/>
                </a:solidFill>
                <a:latin typeface="+mn-lt"/>
                <a:ea typeface="+mn-ea"/>
                <a:cs typeface="+mn-cs"/>
              </a:rPr>
              <a:t>År 2022 var det 13 % som rökte dagligen i gruppen med förgymnasial utbildning, i gruppen med eftergymnasial utbildning var det 2 %.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b="0" i="0" u="none" strike="noStrike" kern="1200" baseline="0" dirty="0" smtClean="0">
                <a:solidFill>
                  <a:schemeClr val="tx1"/>
                </a:solidFill>
                <a:latin typeface="+mn-lt"/>
                <a:ea typeface="+mn-ea"/>
                <a:cs typeface="+mn-cs"/>
              </a:rPr>
              <a:t>År 2022 var det 43 % som var otillräckligt fysiskt aktiva i gruppen med förgymnasial utbildning, i gruppen med eftergymnasial utbildning var det 26 %.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b="0" i="0" u="none" strike="noStrike" kern="1200" baseline="0" dirty="0" smtClean="0">
                <a:solidFill>
                  <a:schemeClr val="tx1"/>
                </a:solidFill>
                <a:latin typeface="+mn-lt"/>
                <a:ea typeface="+mn-ea"/>
                <a:cs typeface="+mn-cs"/>
              </a:rPr>
              <a:t>År 2022 var det 35 % i gruppen med låg inkomst som hade ett lågt intag av frukt och grönsaker, i gruppen med hög inkomst var det 26 %.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Riskbruk av alkohol är inte relaterat till socioekonomisk situation, utan förekommer i ungefär lika stor utsträckning i alla inkomst- och utbildningsgrupper.</a:t>
            </a:r>
          </a:p>
          <a:p>
            <a:r>
              <a:rPr lang="sv-SE" sz="1200" b="0" i="0" u="none" strike="noStrike" kern="1200" baseline="0" dirty="0" smtClean="0">
                <a:solidFill>
                  <a:schemeClr val="tx1"/>
                </a:solidFill>
                <a:latin typeface="+mn-lt"/>
                <a:ea typeface="+mn-ea"/>
                <a:cs typeface="+mn-cs"/>
              </a:rPr>
              <a:t>Däremot får riskbruk större konsekvenser i grupper med utsatt socioekonomisk situation eftersom en ansamling av olika faktorer ökar sårbarheten för alkoholens skadliga effekter.</a:t>
            </a:r>
            <a:endParaRPr lang="sv-SE" baseline="0" dirty="0" smtClean="0"/>
          </a:p>
          <a:p>
            <a:endParaRPr lang="sv-SE" dirty="0" smtClean="0"/>
          </a:p>
          <a:p>
            <a:r>
              <a:rPr lang="sv-SE" u="sng" dirty="0" smtClean="0"/>
              <a:t>Förändring över tid</a:t>
            </a:r>
          </a:p>
          <a:p>
            <a:r>
              <a:rPr lang="sv-SE" dirty="0" smtClean="0"/>
              <a:t>Den senaste 10-årsperioden </a:t>
            </a:r>
            <a:r>
              <a:rPr lang="sv-SE" baseline="0" dirty="0" smtClean="0"/>
              <a:t>har andelen som röker dagligen halverats i Östergötland. Gällande de andra levnadsvanorna har det inte skett några stora förändringar, andelen med riskkonsumtion av alkohol har minskat något medan andelen som snusar dagligen, är fysiskt aktiva och har ett lågt intag av frukt och grönsaker har legat stabilt. Andelen med ohälsosamma levnadsvanor i Östergötland ligger på ungefär samma nivå som nationellt.</a:t>
            </a:r>
          </a:p>
          <a:p>
            <a:endParaRPr lang="sv-SE" baseline="0" dirty="0" smtClean="0"/>
          </a:p>
          <a:p>
            <a:r>
              <a:rPr lang="sv-SE" b="1" baseline="0" dirty="0" smtClean="0"/>
              <a:t>Definitioner:</a:t>
            </a:r>
          </a:p>
          <a:p>
            <a:r>
              <a:rPr lang="sv-SE" u="sng" baseline="0" dirty="0" smtClean="0"/>
              <a:t>Alkohol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Riskkonsumtion kan vara antingen högkonsumtion eller intensivkonsumtion. Fram</a:t>
            </a:r>
            <a:r>
              <a:rPr lang="sv-SE" sz="1200" kern="1200" baseline="0" dirty="0" smtClean="0">
                <a:solidFill>
                  <a:schemeClr val="tx1"/>
                </a:solidFill>
                <a:effectLst/>
                <a:latin typeface="+mn-lt"/>
                <a:ea typeface="+mn-ea"/>
                <a:cs typeface="+mn-cs"/>
              </a:rPr>
              <a:t> till september 2023 definierades (i</a:t>
            </a:r>
            <a:r>
              <a:rPr lang="sv-SE" sz="1200" kern="1200" dirty="0" smtClean="0">
                <a:solidFill>
                  <a:schemeClr val="tx1"/>
                </a:solidFill>
                <a:effectLst/>
                <a:latin typeface="+mn-lt"/>
                <a:ea typeface="+mn-ea"/>
                <a:cs typeface="+mn-cs"/>
              </a:rPr>
              <a:t> Sverige) högkonsumtion som mer än 14 standardglas per vecka för män och mer än 9 standardglas per vecka för kvinnor. Intensivkonsumtion (kan även benämnas berusningsdrickande) definierades som minst 5 standardglas för män respektive 4 för kvinnor vid samma tillfälle minst en gång i månaden. Den</a:t>
            </a:r>
            <a:r>
              <a:rPr lang="sv-SE" sz="1200" kern="1200" baseline="0" dirty="0" smtClean="0">
                <a:solidFill>
                  <a:schemeClr val="tx1"/>
                </a:solidFill>
                <a:effectLst/>
                <a:latin typeface="+mn-lt"/>
                <a:ea typeface="+mn-ea"/>
                <a:cs typeface="+mn-cs"/>
              </a:rPr>
              <a:t> senaste statistiken (2022) baseras på den definitionen.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effectLst/>
                <a:latin typeface="+mn-lt"/>
                <a:ea typeface="+mn-ea"/>
                <a:cs typeface="+mn-cs"/>
              </a:rPr>
              <a:t>Sedan september 2023 definieras högkonsumtion som 10 standardglas eller mer per vecka och intensivkonsumtion som 4 standardglas </a:t>
            </a:r>
            <a:r>
              <a:rPr lang="sv-SE" sz="1200" kern="1200" dirty="0" smtClean="0">
                <a:solidFill>
                  <a:schemeClr val="tx1"/>
                </a:solidFill>
                <a:effectLst/>
                <a:latin typeface="+mn-lt"/>
                <a:ea typeface="+mn-ea"/>
                <a:cs typeface="+mn-cs"/>
              </a:rPr>
              <a:t>vid samma tillfälle minst en gång i månaden. Gränserna</a:t>
            </a:r>
            <a:r>
              <a:rPr lang="sv-SE" sz="1200" kern="1200" baseline="0" dirty="0" smtClean="0">
                <a:solidFill>
                  <a:schemeClr val="tx1"/>
                </a:solidFill>
                <a:effectLst/>
                <a:latin typeface="+mn-lt"/>
                <a:ea typeface="+mn-ea"/>
                <a:cs typeface="+mn-cs"/>
              </a:rPr>
              <a:t> är samma för män och kvinnor. </a:t>
            </a:r>
            <a:r>
              <a:rPr lang="sv-SE" sz="1200" kern="1200" dirty="0" smtClean="0">
                <a:solidFill>
                  <a:schemeClr val="tx1"/>
                </a:solidFill>
                <a:effectLst/>
                <a:latin typeface="+mn-lt"/>
                <a:ea typeface="+mn-ea"/>
                <a:cs typeface="+mn-cs"/>
              </a:rPr>
              <a:t>Med riskbruk menas den gräns för alkoholkonsumtion där hälso- och sjukvården bör erbjuda stöd i form av exempelvis rådgivande samtal. </a:t>
            </a:r>
          </a:p>
          <a:p>
            <a:endParaRPr lang="sv-SE" dirty="0" smtClean="0"/>
          </a:p>
          <a:p>
            <a:r>
              <a:rPr lang="sv-SE" u="sng" dirty="0" smtClean="0"/>
              <a:t>Tobak</a:t>
            </a:r>
          </a:p>
          <a:p>
            <a:r>
              <a:rPr lang="sv-SE" dirty="0" smtClean="0"/>
              <a:t>Röka eller snusa dagligen.</a:t>
            </a:r>
          </a:p>
          <a:p>
            <a:endParaRPr lang="sv-SE" dirty="0" smtClean="0"/>
          </a:p>
          <a:p>
            <a:r>
              <a:rPr lang="sv-SE" u="sng" dirty="0" smtClean="0"/>
              <a:t>Fysisk aktivitet</a:t>
            </a:r>
          </a:p>
          <a:p>
            <a:r>
              <a:rPr lang="sv-SE" sz="1200" kern="1200" dirty="0" smtClean="0">
                <a:solidFill>
                  <a:schemeClr val="tx1"/>
                </a:solidFill>
                <a:effectLst/>
                <a:latin typeface="+mn-lt"/>
                <a:ea typeface="+mn-ea"/>
                <a:cs typeface="+mn-cs"/>
              </a:rPr>
              <a:t>Fysisk aktivitet mäts i aktivitetsminuter per vecka, såväl måttlig som hög intensitet. Att vara otillräckligt fysiskt aktiv innebär att röra sig mindre än 150 minuter/vecka på måttlig intensitet, eller 75 minuter/vecka på hög intensitet, eller en kombination av dessa. </a:t>
            </a:r>
          </a:p>
          <a:p>
            <a:endParaRPr lang="sv-SE" sz="1200" kern="1200" dirty="0" smtClean="0">
              <a:solidFill>
                <a:schemeClr val="tx1"/>
              </a:solidFill>
              <a:effectLst/>
              <a:latin typeface="+mn-lt"/>
              <a:ea typeface="+mn-ea"/>
              <a:cs typeface="+mn-cs"/>
            </a:endParaRPr>
          </a:p>
          <a:p>
            <a:r>
              <a:rPr lang="sv-SE" sz="1200" u="sng" kern="1200" dirty="0" smtClean="0">
                <a:solidFill>
                  <a:schemeClr val="tx1"/>
                </a:solidFill>
                <a:effectLst/>
                <a:latin typeface="+mn-lt"/>
                <a:ea typeface="+mn-ea"/>
                <a:cs typeface="+mn-cs"/>
              </a:rPr>
              <a:t>Matvanor</a:t>
            </a:r>
          </a:p>
          <a:p>
            <a:r>
              <a:rPr lang="sv-SE" sz="1200" kern="1200" dirty="0" smtClean="0">
                <a:solidFill>
                  <a:schemeClr val="tx1"/>
                </a:solidFill>
                <a:effectLst/>
                <a:latin typeface="+mn-lt"/>
                <a:ea typeface="+mn-ea"/>
                <a:cs typeface="+mn-cs"/>
              </a:rPr>
              <a:t>Frukt och grönsaker mäts i konsumtionstillfällen per dag. Ett lågt intag innebär konsumtion av frukt och grönsaker 1,3 gånger per dag eller mer sällan. </a:t>
            </a:r>
            <a:endParaRPr lang="sv-SE" dirty="0" smtClean="0"/>
          </a:p>
        </p:txBody>
      </p:sp>
      <p:sp>
        <p:nvSpPr>
          <p:cNvPr id="4" name="Platshållare för bildnummer 3"/>
          <p:cNvSpPr>
            <a:spLocks noGrp="1"/>
          </p:cNvSpPr>
          <p:nvPr>
            <p:ph type="sldNum" sz="quarter" idx="10"/>
          </p:nvPr>
        </p:nvSpPr>
        <p:spPr/>
        <p:txBody>
          <a:bodyPr/>
          <a:lstStyle/>
          <a:p>
            <a:fld id="{93134AF1-CDFC-4FAA-B33F-C4E1C0BE5614}" type="slidenum">
              <a:rPr lang="sv-SE" smtClean="0"/>
              <a:t>2</a:t>
            </a:fld>
            <a:endParaRPr lang="sv-SE"/>
          </a:p>
        </p:txBody>
      </p:sp>
    </p:spTree>
    <p:extLst>
      <p:ext uri="{BB962C8B-B14F-4D97-AF65-F5344CB8AC3E}">
        <p14:creationId xmlns:p14="http://schemas.microsoft.com/office/powerpoint/2010/main" val="4094374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Hälso- och sjukvården har både ett hälsofrämjande och ett sjukdomsförebyggande uppdrag. Medan det hälsofrämjande uppdraget innebär åtgärder för att stärka eller bibehålla människors fysiska, psykiska och sociala välbefinnande så innebär det förebyggande uppdraget åtgärder för att förhindra uppkomst av eller påverka förlopp av sjukdomar, skador, fysiska, psykiska eller sociala problem.</a:t>
            </a:r>
          </a:p>
          <a:p>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Vårdens skyldigheter regleras bland annat i hälso- och sjukvårdslagen (2017:30). Den anger att målet med hälso- och sjukvården är en god hälsa och en vård på lika villkor för hela befolkningen och att hälso- och sjukvården ska arbeta för att förebygga ohälsa (kap 1 §). I </a:t>
            </a:r>
            <a:r>
              <a:rPr lang="sv-SE" sz="1200" kern="1200" dirty="0" err="1" smtClean="0">
                <a:solidFill>
                  <a:schemeClr val="tx1"/>
                </a:solidFill>
                <a:effectLst/>
                <a:latin typeface="+mn-lt"/>
                <a:ea typeface="+mn-ea"/>
                <a:cs typeface="+mn-cs"/>
              </a:rPr>
              <a:t>patientlagen</a:t>
            </a:r>
            <a:r>
              <a:rPr lang="sv-SE" sz="1200" kern="1200" dirty="0" smtClean="0">
                <a:solidFill>
                  <a:schemeClr val="tx1"/>
                </a:solidFill>
                <a:effectLst/>
                <a:latin typeface="+mn-lt"/>
                <a:ea typeface="+mn-ea"/>
                <a:cs typeface="+mn-cs"/>
              </a:rPr>
              <a:t> (2014:821) anges att personen ska få information om metoder för att förebygga sjukdom eller skada (3 kap 1 §). Tandvårdslagen (</a:t>
            </a:r>
            <a:r>
              <a:rPr lang="sv-SE" dirty="0" smtClean="0"/>
              <a:t>1985:125) säger att målet för tandvården är en god tandhälsa och en tandvård på lika villkor för hela befolkningen. Likaså att tandvården</a:t>
            </a:r>
            <a:r>
              <a:rPr lang="sv-SE" baseline="0" dirty="0" smtClean="0"/>
              <a:t> ska </a:t>
            </a:r>
            <a:r>
              <a:rPr lang="sv-SE" sz="1200" b="0" i="0" kern="1200" dirty="0" smtClean="0">
                <a:solidFill>
                  <a:schemeClr val="tx1"/>
                </a:solidFill>
                <a:effectLst/>
                <a:latin typeface="+mn-lt"/>
                <a:ea typeface="+mn-ea"/>
                <a:cs typeface="+mn-cs"/>
              </a:rPr>
              <a:t>lägga särskild vikt vid förebyggande åtgärder.</a:t>
            </a: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Detta går även i linje med styrande dokument (exempelvis Treårsbudget</a:t>
            </a:r>
            <a:r>
              <a:rPr lang="sv-SE" sz="1200" kern="1200" baseline="0" dirty="0" smtClean="0">
                <a:solidFill>
                  <a:schemeClr val="tx1"/>
                </a:solidFill>
                <a:effectLst/>
                <a:latin typeface="+mn-lt"/>
                <a:ea typeface="+mn-ea"/>
                <a:cs typeface="+mn-cs"/>
              </a:rPr>
              <a:t> med fokusområden</a:t>
            </a:r>
            <a:r>
              <a:rPr lang="sv-SE" sz="1200" kern="1200" dirty="0" smtClean="0">
                <a:solidFill>
                  <a:schemeClr val="tx1"/>
                </a:solidFill>
                <a:effectLst/>
                <a:latin typeface="+mn-lt"/>
                <a:ea typeface="+mn-ea"/>
                <a:cs typeface="+mn-cs"/>
              </a:rPr>
              <a:t>)</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och regelböcker i Region Östergötland.</a:t>
            </a:r>
          </a:p>
          <a:p>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Flera undersökningar visar att befolkningen är positiv till att diskutera levnadsvanor med vårdpersonal. I SKR:s ”Hälso- och sjukvårdsbarometern” 2019 var 84 procent positiva till detta, och i en undersökning 2016 svarade 97 procent ”ja” på en fråga om de ville dela med sig information om sina levnadsvanor med vården.</a:t>
            </a:r>
          </a:p>
        </p:txBody>
      </p:sp>
      <p:sp>
        <p:nvSpPr>
          <p:cNvPr id="4" name="Platshållare för bildnummer 3"/>
          <p:cNvSpPr>
            <a:spLocks noGrp="1"/>
          </p:cNvSpPr>
          <p:nvPr>
            <p:ph type="sldNum" sz="quarter" idx="10"/>
          </p:nvPr>
        </p:nvSpPr>
        <p:spPr/>
        <p:txBody>
          <a:bodyPr/>
          <a:lstStyle/>
          <a:p>
            <a:fld id="{93134AF1-CDFC-4FAA-B33F-C4E1C0BE5614}" type="slidenum">
              <a:rPr lang="sv-SE" smtClean="0"/>
              <a:t>3</a:t>
            </a:fld>
            <a:endParaRPr lang="sv-SE" dirty="0"/>
          </a:p>
        </p:txBody>
      </p:sp>
    </p:spTree>
    <p:extLst>
      <p:ext uri="{BB962C8B-B14F-4D97-AF65-F5344CB8AC3E}">
        <p14:creationId xmlns:p14="http://schemas.microsoft.com/office/powerpoint/2010/main" val="3985641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Strukturen riktlinjer - vårdprogram - vårdförlopp är grunden i den nationella kunskapsstyrningen.</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Levnadsvaneområdet går på tvären över kunskapsstyrningens andra områden då de allra flesta hälsotillstånd påverkas av personens levnadsvanor.</a:t>
            </a:r>
          </a:p>
          <a:p>
            <a:r>
              <a:rPr lang="sv-SE" sz="1200" b="0" i="0" u="none" strike="noStrike" kern="1200" baseline="0" dirty="0" smtClean="0">
                <a:solidFill>
                  <a:schemeClr val="tx1"/>
                </a:solidFill>
                <a:latin typeface="+mn-lt"/>
                <a:ea typeface="+mn-ea"/>
                <a:cs typeface="+mn-cs"/>
              </a:rPr>
              <a:t>Därför har det istället för ett vårdförlopp tagits fram en generisk modell för integrering av levnadsvanor i vårdförlopp och andra kunskapsstöd.</a:t>
            </a:r>
          </a:p>
          <a:p>
            <a:r>
              <a:rPr lang="sv-SE" sz="1200" b="0" i="0" u="none" strike="noStrike" kern="1200" baseline="0" dirty="0" smtClean="0">
                <a:solidFill>
                  <a:schemeClr val="tx1"/>
                </a:solidFill>
                <a:latin typeface="+mn-lt"/>
                <a:ea typeface="+mn-ea"/>
                <a:cs typeface="+mn-cs"/>
              </a:rPr>
              <a:t>Modellen riktar sig främst till arbetsgrupper som tar fram eller reviderar vårdförlopp och kunskapsstöd för att de ska få stöd i hur de kan integrera levnadsvanorna i dessa.</a:t>
            </a:r>
          </a:p>
        </p:txBody>
      </p:sp>
      <p:sp>
        <p:nvSpPr>
          <p:cNvPr id="4" name="Platshållare för bildnummer 3"/>
          <p:cNvSpPr>
            <a:spLocks noGrp="1"/>
          </p:cNvSpPr>
          <p:nvPr>
            <p:ph type="sldNum" sz="quarter" idx="10"/>
          </p:nvPr>
        </p:nvSpPr>
        <p:spPr/>
        <p:txBody>
          <a:bodyPr/>
          <a:lstStyle/>
          <a:p>
            <a:fld id="{93134AF1-CDFC-4FAA-B33F-C4E1C0BE5614}" type="slidenum">
              <a:rPr lang="sv-SE" smtClean="0"/>
              <a:t>4</a:t>
            </a:fld>
            <a:endParaRPr lang="sv-SE"/>
          </a:p>
        </p:txBody>
      </p:sp>
    </p:spTree>
    <p:extLst>
      <p:ext uri="{BB962C8B-B14F-4D97-AF65-F5344CB8AC3E}">
        <p14:creationId xmlns:p14="http://schemas.microsoft.com/office/powerpoint/2010/main" val="2228109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0" kern="1200" baseline="0" dirty="0" smtClean="0">
                <a:solidFill>
                  <a:schemeClr val="tx1"/>
                </a:solidFill>
                <a:latin typeface="+mn-lt"/>
                <a:ea typeface="+mn-ea"/>
                <a:cs typeface="+mn-cs"/>
              </a:rPr>
              <a:t>Länk till Nationella riktlinjer för prevention och behandling vid ohälsosamma levnadsvanor: https://www.socialstyrelsen.se/globalassets/sharepoint-dokument/artikelkatalog/nationella-riktlinjer/2018-6-24.pdf </a:t>
            </a:r>
            <a:endParaRPr lang="sv-SE" dirty="0" smtClean="0">
              <a:hlinkClick r:id="rId3"/>
            </a:endParaRPr>
          </a:p>
        </p:txBody>
      </p:sp>
      <p:sp>
        <p:nvSpPr>
          <p:cNvPr id="4" name="Platshållare för bildnummer 3"/>
          <p:cNvSpPr>
            <a:spLocks noGrp="1"/>
          </p:cNvSpPr>
          <p:nvPr>
            <p:ph type="sldNum" sz="quarter" idx="10"/>
          </p:nvPr>
        </p:nvSpPr>
        <p:spPr/>
        <p:txBody>
          <a:bodyPr/>
          <a:lstStyle/>
          <a:p>
            <a:fld id="{93134AF1-CDFC-4FAA-B33F-C4E1C0BE5614}" type="slidenum">
              <a:rPr lang="sv-SE" smtClean="0"/>
              <a:t>5</a:t>
            </a:fld>
            <a:endParaRPr lang="sv-SE"/>
          </a:p>
        </p:txBody>
      </p:sp>
    </p:spTree>
    <p:extLst>
      <p:ext uri="{BB962C8B-B14F-4D97-AF65-F5344CB8AC3E}">
        <p14:creationId xmlns:p14="http://schemas.microsoft.com/office/powerpoint/2010/main" val="921726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Regionala anpassningar: till exempel hur och var dokumentation ska ske.</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Vårdprogrammet</a:t>
            </a:r>
            <a:r>
              <a:rPr lang="sv-SE" sz="1200" kern="1200" baseline="0" dirty="0" smtClean="0">
                <a:solidFill>
                  <a:schemeClr val="tx1"/>
                </a:solidFill>
                <a:effectLst/>
                <a:latin typeface="+mn-lt"/>
                <a:ea typeface="+mn-ea"/>
                <a:cs typeface="+mn-cs"/>
              </a:rPr>
              <a:t> fokuserar på hur hälso- och sjukvården ska agera vid ohälsosamma levnadsvanor </a:t>
            </a:r>
            <a:r>
              <a:rPr lang="sv-SE" sz="1200" i="1" kern="1200" baseline="0" dirty="0" smtClean="0">
                <a:solidFill>
                  <a:schemeClr val="tx1"/>
                </a:solidFill>
                <a:effectLst/>
                <a:latin typeface="+mn-lt"/>
                <a:ea typeface="+mn-ea"/>
                <a:cs typeface="+mn-cs"/>
              </a:rPr>
              <a:t>men</a:t>
            </a:r>
            <a:r>
              <a:rPr lang="sv-SE" sz="1200" kern="1200" baseline="0" dirty="0" smtClean="0">
                <a:solidFill>
                  <a:schemeClr val="tx1"/>
                </a:solidFill>
                <a:effectLst/>
                <a:latin typeface="+mn-lt"/>
                <a:ea typeface="+mn-ea"/>
                <a:cs typeface="+mn-cs"/>
              </a:rPr>
              <a:t> h</a:t>
            </a:r>
            <a:r>
              <a:rPr lang="sv-SE" sz="1200" kern="1200" dirty="0" smtClean="0">
                <a:solidFill>
                  <a:schemeClr val="tx1"/>
                </a:solidFill>
                <a:effectLst/>
                <a:latin typeface="+mn-lt"/>
                <a:ea typeface="+mn-ea"/>
                <a:cs typeface="+mn-cs"/>
              </a:rPr>
              <a:t>älso- och sjukvården har även en viktig uppgift i att främja hälsosamma levnadsvanor och på så sätt bidra till att ohälsosamma levnadsvanor inte uppstår. När hälsosamma levnadsvanor konstateras är det ofta lämpligt att bekräfta detta och uppmuntra till att fortsätta med det hälsosamma beteendet.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Det regionala vårdprogrammet ersätter den tidigare manualen till Hälsobladet (har</a:t>
            </a:r>
            <a:r>
              <a:rPr lang="sv-SE" sz="1200" kern="1200" baseline="0" dirty="0" smtClean="0">
                <a:solidFill>
                  <a:schemeClr val="tx1"/>
                </a:solidFill>
                <a:effectLst/>
                <a:latin typeface="+mn-lt"/>
                <a:ea typeface="+mn-ea"/>
                <a:cs typeface="+mn-cs"/>
              </a:rPr>
              <a:t> bytt namn till</a:t>
            </a:r>
            <a:r>
              <a:rPr lang="sv-SE" sz="1200" kern="1200" dirty="0" smtClean="0">
                <a:solidFill>
                  <a:schemeClr val="tx1"/>
                </a:solidFill>
                <a:effectLst/>
                <a:latin typeface="+mn-lt"/>
                <a:ea typeface="+mn-ea"/>
                <a:cs typeface="+mn-cs"/>
              </a:rPr>
              <a:t>: Levnadsvanor) och är tänkt att underlätta och vara till hjälp för vårdpersonalen i det kliniska arbetet. För att hålla den regionala versionen kort och lättillgänglig baseras den på de nationella kortversionerna. Det innebär också att viss information inte finns med i det här dokumentet. I det nationella finns</a:t>
            </a:r>
            <a:r>
              <a:rPr lang="sv-SE" sz="1200" kern="1200" baseline="0" dirty="0" smtClean="0">
                <a:solidFill>
                  <a:schemeClr val="tx1"/>
                </a:solidFill>
                <a:effectLst/>
                <a:latin typeface="+mn-lt"/>
                <a:ea typeface="+mn-ea"/>
                <a:cs typeface="+mn-cs"/>
              </a:rPr>
              <a:t> fördjupande information om levnadsvanorna, </a:t>
            </a:r>
            <a:r>
              <a:rPr lang="sv-SE" sz="1200" kern="1200" dirty="0" smtClean="0">
                <a:solidFill>
                  <a:schemeClr val="tx1"/>
                </a:solidFill>
                <a:effectLst/>
                <a:latin typeface="+mn-lt"/>
                <a:ea typeface="+mn-ea"/>
                <a:cs typeface="+mn-cs"/>
              </a:rPr>
              <a:t>så som beskrivningar av kvalificerat rådgivande samtal, läkemedel, riskbedömning av undernäring, provtagningar och andra mätinstrument.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Information om riktade hälsosamtal inom Region Östergötland finns på den här sidan: https://vardgivare.regionostergotland.se/vgw/kunskapsstod/levnadsvanor/riktade-halsosamtal</a:t>
            </a:r>
          </a:p>
          <a:p>
            <a:endParaRPr lang="sv-SE" dirty="0"/>
          </a:p>
        </p:txBody>
      </p:sp>
      <p:sp>
        <p:nvSpPr>
          <p:cNvPr id="4" name="Platshållare för bildnummer 3"/>
          <p:cNvSpPr>
            <a:spLocks noGrp="1"/>
          </p:cNvSpPr>
          <p:nvPr>
            <p:ph type="sldNum" sz="quarter" idx="10"/>
          </p:nvPr>
        </p:nvSpPr>
        <p:spPr/>
        <p:txBody>
          <a:bodyPr/>
          <a:lstStyle/>
          <a:p>
            <a:fld id="{93134AF1-CDFC-4FAA-B33F-C4E1C0BE5614}" type="slidenum">
              <a:rPr lang="sv-SE" smtClean="0"/>
              <a:t>6</a:t>
            </a:fld>
            <a:endParaRPr lang="sv-SE"/>
          </a:p>
        </p:txBody>
      </p:sp>
    </p:spTree>
    <p:extLst>
      <p:ext uri="{BB962C8B-B14F-4D97-AF65-F5344CB8AC3E}">
        <p14:creationId xmlns:p14="http://schemas.microsoft.com/office/powerpoint/2010/main" val="1544846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Arbetet</a:t>
            </a:r>
            <a:r>
              <a:rPr lang="sv-SE" baseline="0" dirty="0" smtClean="0"/>
              <a:t> med riktlinjer och </a:t>
            </a:r>
            <a:r>
              <a:rPr lang="sv-SE" sz="1200" kern="1200" baseline="0" dirty="0" smtClean="0">
                <a:solidFill>
                  <a:schemeClr val="tx1"/>
                </a:solidFill>
                <a:latin typeface="+mn-lt"/>
                <a:ea typeface="+mn-ea"/>
                <a:cs typeface="+mn-cs"/>
              </a:rPr>
              <a:t>vårdprogram är nationellt och inget som enbart gäller Region Östergötland. </a:t>
            </a:r>
          </a:p>
          <a:p>
            <a:r>
              <a:rPr lang="sv-SE" sz="1200" i="1" kern="1200" baseline="0" dirty="0" smtClean="0">
                <a:solidFill>
                  <a:schemeClr val="tx1"/>
                </a:solidFill>
                <a:latin typeface="+mn-lt"/>
                <a:ea typeface="+mn-ea"/>
                <a:cs typeface="+mn-cs"/>
              </a:rPr>
              <a:t>Nationellt vårdprogram vid ohälsosamma levnadsvanor – prevention och behandling </a:t>
            </a:r>
            <a:r>
              <a:rPr lang="sv-SE" sz="1200" kern="1200" baseline="0" dirty="0" smtClean="0">
                <a:solidFill>
                  <a:schemeClr val="tx1"/>
                </a:solidFill>
                <a:latin typeface="+mn-lt"/>
                <a:ea typeface="+mn-ea"/>
                <a:cs typeface="+mn-cs"/>
              </a:rPr>
              <a:t>är ett omfattande dokument framtaget inom ramen för Nationell kunskapsstyrning. För att underlätta för medarbetarna inom Region Östergötland har det nationella vårdprogrammet kondenserats till ett regionalt, mindre dokument som omfattar de mest centrala delarna i levnadsvanearbetet. För fördjupning i området kan mer information hämtas i det nationella.</a:t>
            </a:r>
          </a:p>
          <a:p>
            <a:endParaRPr lang="sv-SE" dirty="0" smtClean="0"/>
          </a:p>
          <a:p>
            <a:r>
              <a:rPr lang="sv-SE" dirty="0" smtClean="0"/>
              <a:t>De rekommendationer och metoder som finns presenterade i vårdprogrammet är</a:t>
            </a:r>
            <a:r>
              <a:rPr lang="sv-SE" baseline="0" dirty="0" smtClean="0"/>
              <a:t> evidensbaserade.</a:t>
            </a:r>
          </a:p>
          <a:p>
            <a:endParaRPr lang="sv-SE" baseline="0" dirty="0" smtClean="0"/>
          </a:p>
          <a:p>
            <a:r>
              <a:rPr lang="sv-SE" baseline="0" dirty="0" smtClean="0"/>
              <a:t>Det är inga nyheter som presenteras, stora delar av det som står i vårdprogrammet görs redan idag. Vårdprogrammet är ett stöd i att få det arbetet ännu mer systematiskt och strukturerat.</a:t>
            </a:r>
            <a:endParaRPr lang="sv-SE" dirty="0" smtClean="0"/>
          </a:p>
          <a:p>
            <a:endParaRPr lang="sv-SE" dirty="0" smtClean="0"/>
          </a:p>
        </p:txBody>
      </p:sp>
      <p:sp>
        <p:nvSpPr>
          <p:cNvPr id="4" name="Platshållare för bildnummer 3"/>
          <p:cNvSpPr>
            <a:spLocks noGrp="1"/>
          </p:cNvSpPr>
          <p:nvPr>
            <p:ph type="sldNum" sz="quarter" idx="10"/>
          </p:nvPr>
        </p:nvSpPr>
        <p:spPr/>
        <p:txBody>
          <a:bodyPr/>
          <a:lstStyle/>
          <a:p>
            <a:fld id="{93134AF1-CDFC-4FAA-B33F-C4E1C0BE5614}" type="slidenum">
              <a:rPr lang="sv-SE" smtClean="0"/>
              <a:t>7</a:t>
            </a:fld>
            <a:endParaRPr lang="sv-SE"/>
          </a:p>
        </p:txBody>
      </p:sp>
    </p:spTree>
    <p:extLst>
      <p:ext uri="{BB962C8B-B14F-4D97-AF65-F5344CB8AC3E}">
        <p14:creationId xmlns:p14="http://schemas.microsoft.com/office/powerpoint/2010/main" val="431089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 här figuren återkommer vid flera</a:t>
            </a:r>
            <a:r>
              <a:rPr lang="sv-SE" baseline="0" dirty="0" smtClean="0"/>
              <a:t> tillfällen i vårdprogrammet och illustrerar den struktur</a:t>
            </a:r>
            <a:r>
              <a:rPr lang="sv-SE" dirty="0" smtClean="0"/>
              <a:t> som </a:t>
            </a:r>
            <a:r>
              <a:rPr lang="sv-SE" baseline="0" dirty="0" smtClean="0"/>
              <a:t>arbetet med ohälsosamma levnadsvanor hos patienter ska utgå ifrån. Den visar på fyra viktiga delar: uppmärksamma, åtgärda, följa upp och dokumentera.</a:t>
            </a:r>
          </a:p>
          <a:p>
            <a:endParaRPr lang="sv-SE" baseline="0" dirty="0" smtClean="0"/>
          </a:p>
          <a:p>
            <a:r>
              <a:rPr lang="sv-SE" dirty="0" smtClean="0"/>
              <a:t>Vid respektive levnadsvanedel i vårdprogrammet lyfts hur levnadsvanan ska uppmärksammas, hur den</a:t>
            </a:r>
            <a:r>
              <a:rPr lang="sv-SE" baseline="0" dirty="0" smtClean="0"/>
              <a:t> vid behov kan åtgärdas och hur uppföljningen kan göras.</a:t>
            </a:r>
            <a:endParaRPr lang="sv-SE" dirty="0" smtClean="0"/>
          </a:p>
          <a:p>
            <a:endParaRPr lang="sv-SE" dirty="0" smtClean="0"/>
          </a:p>
          <a:p>
            <a:r>
              <a:rPr lang="sv-SE" dirty="0" smtClean="0"/>
              <a:t>Under varje uppmärksamma-del finns ett antal frågor att ställa för att undersöka</a:t>
            </a:r>
            <a:r>
              <a:rPr lang="sv-SE" baseline="0" dirty="0" smtClean="0"/>
              <a:t> hur patienten har det med just den levnadsvanan. Tanken är inte att samtliga frågor för alla levnadsvanor ska ställas vid ett och samma tillfälle. Beroende på typ av patientmöte kan samtalet börja mer öppet för att smalna av utifrån patientens svar och fokusera på den/de levnadsvanor som är mest relevanta. </a:t>
            </a:r>
            <a:r>
              <a:rPr lang="sv-SE" sz="1200" kern="1200" dirty="0" smtClean="0">
                <a:solidFill>
                  <a:schemeClr val="tx1"/>
                </a:solidFill>
                <a:effectLst/>
                <a:latin typeface="+mn-lt"/>
                <a:ea typeface="+mn-ea"/>
                <a:cs typeface="+mn-cs"/>
              </a:rPr>
              <a:t>Genom systematisk dokumentation (se bild 9 och 10) av personens levnadsvanor kan arbetet underlättas vid kommande patientmöten. Olika vårdgivare kan vid behov förstärka eller repetera och onödig upprepning kan undvikas. Det blir då också möjligt att se om det var länge sedan någon levnadsvana uppmärksammades och lägga extra fokus på den.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En systematisk dokumentation gör det även möjligt att ta fram statistik och följa upp effekterna av levnadsvanearbetet i hälso- och sjukvården och är därför en viktig del i fortsatt utveckling och förbättring.</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93134AF1-CDFC-4FAA-B33F-C4E1C0BE5614}" type="slidenum">
              <a:rPr lang="sv-SE" smtClean="0"/>
              <a:t>8</a:t>
            </a:fld>
            <a:endParaRPr lang="sv-SE"/>
          </a:p>
        </p:txBody>
      </p:sp>
    </p:spTree>
    <p:extLst>
      <p:ext uri="{BB962C8B-B14F-4D97-AF65-F5344CB8AC3E}">
        <p14:creationId xmlns:p14="http://schemas.microsoft.com/office/powerpoint/2010/main" val="1181940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Så här dokumenterar du levnadsvanor</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Levnadsvanor finns som en dynamisk mall i flertalet </a:t>
            </a:r>
            <a:r>
              <a:rPr lang="sv-SE" sz="1200" kern="1200" dirty="0" err="1" smtClean="0">
                <a:solidFill>
                  <a:schemeClr val="tx1"/>
                </a:solidFill>
                <a:effectLst/>
                <a:latin typeface="+mn-lt"/>
                <a:ea typeface="+mn-ea"/>
                <a:cs typeface="+mn-cs"/>
              </a:rPr>
              <a:t>besöksmallar</a:t>
            </a:r>
            <a:r>
              <a:rPr lang="sv-SE" sz="1200" kern="1200" dirty="0" smtClean="0">
                <a:solidFill>
                  <a:schemeClr val="tx1"/>
                </a:solidFill>
                <a:effectLst/>
                <a:latin typeface="+mn-lt"/>
                <a:ea typeface="+mn-ea"/>
                <a:cs typeface="+mn-cs"/>
              </a:rPr>
              <a:t> i Cosmic (hette tidigare Hälsobladet). Mallen är uppbyggd av fasta svarsalternativ. Här dokumenterar du personens bruk av tobak, alkoholkonsumtion, fysisk aktivitetsnivå, matvanor, ordination av tobaksavvänjning och </a:t>
            </a:r>
            <a:r>
              <a:rPr lang="sv-SE" sz="1200" kern="1200" dirty="0" err="1" smtClean="0">
                <a:solidFill>
                  <a:schemeClr val="tx1"/>
                </a:solidFill>
                <a:effectLst/>
                <a:latin typeface="+mn-lt"/>
                <a:ea typeface="+mn-ea"/>
                <a:cs typeface="+mn-cs"/>
              </a:rPr>
              <a:t>FaR</a:t>
            </a:r>
            <a:r>
              <a:rPr lang="sv-SE" sz="1200" kern="1200" dirty="0" smtClean="0">
                <a:solidFill>
                  <a:schemeClr val="tx1"/>
                </a:solidFill>
                <a:effectLst/>
                <a:latin typeface="+mn-lt"/>
                <a:ea typeface="+mn-ea"/>
                <a:cs typeface="+mn-cs"/>
              </a:rPr>
              <a:t> samt uppföljning av åtgärd. Vid behov kan kompletterande information skrivas i fritext. </a:t>
            </a:r>
          </a:p>
          <a:p>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Genom dokumentationen blir varje medarbetares arbete synliggjort och dubbelarbete kan undvikas.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Att läsa tidigare dokumentation och därefter lyfta det i patientmötet gör det möjligt att förstärka varandras arbete.</a:t>
            </a:r>
          </a:p>
          <a:p>
            <a:endParaRPr lang="sv-SE" dirty="0"/>
          </a:p>
        </p:txBody>
      </p:sp>
      <p:sp>
        <p:nvSpPr>
          <p:cNvPr id="4" name="Platshållare för bildnummer 3"/>
          <p:cNvSpPr>
            <a:spLocks noGrp="1"/>
          </p:cNvSpPr>
          <p:nvPr>
            <p:ph type="sldNum" sz="quarter" idx="10"/>
          </p:nvPr>
        </p:nvSpPr>
        <p:spPr/>
        <p:txBody>
          <a:bodyPr/>
          <a:lstStyle/>
          <a:p>
            <a:fld id="{93134AF1-CDFC-4FAA-B33F-C4E1C0BE5614}" type="slidenum">
              <a:rPr lang="sv-SE" smtClean="0"/>
              <a:t>9</a:t>
            </a:fld>
            <a:endParaRPr lang="sv-SE"/>
          </a:p>
        </p:txBody>
      </p:sp>
    </p:spTree>
    <p:extLst>
      <p:ext uri="{BB962C8B-B14F-4D97-AF65-F5344CB8AC3E}">
        <p14:creationId xmlns:p14="http://schemas.microsoft.com/office/powerpoint/2010/main" val="17297891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xmlns=""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bg1"/>
                </a:solidFill>
                <a:latin typeface="+mn-lt"/>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 uri="{C183D7F6-B498-43B3-948B-1728B52AA6E4}">
                <adec:decorative xmlns:adec="http://schemas.microsoft.com/office/drawing/2017/decorative" xmlns="" val="0"/>
              </a:ext>
            </a:extLst>
          </p:cNvPr>
          <p:cNvSpPr>
            <a:spLocks noGrp="1"/>
          </p:cNvSpPr>
          <p:nvPr>
            <p:ph type="body" sz="quarter" idx="10" hasCustomPrompt="1"/>
          </p:nvPr>
        </p:nvSpPr>
        <p:spPr>
          <a:xfrm>
            <a:off x="290405" y="6312037"/>
            <a:ext cx="2377639" cy="288000"/>
          </a:xfrm>
        </p:spPr>
        <p:txBody>
          <a:bodyPr anchor="b" anchorCtr="0">
            <a:normAutofit/>
          </a:bodyPr>
          <a:lstStyle>
            <a:lvl1pPr marL="0" indent="0">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grpSp>
        <p:nvGrpSpPr>
          <p:cNvPr id="10" name="Region Östergötland">
            <a:extLst>
              <a:ext uri="{FF2B5EF4-FFF2-40B4-BE49-F238E27FC236}">
                <a16:creationId xmlns:a16="http://schemas.microsoft.com/office/drawing/2014/main" id="{52C7AC2A-FA4A-46E8-A095-0375AD9C8B21}"/>
              </a:ext>
              <a:ext uri="{C183D7F6-B498-43B3-948B-1728B52AA6E4}">
                <adec:decorative xmlns:adec="http://schemas.microsoft.com/office/drawing/2017/decorative" xmlns="" val="1"/>
              </a:ext>
            </a:extLst>
          </p:cNvPr>
          <p:cNvGrpSpPr/>
          <p:nvPr userDrawn="1"/>
        </p:nvGrpSpPr>
        <p:grpSpPr>
          <a:xfrm>
            <a:off x="10574113" y="6231792"/>
            <a:ext cx="1616646" cy="433117"/>
            <a:chOff x="10580645" y="6231792"/>
            <a:chExt cx="1616646" cy="433117"/>
          </a:xfrm>
        </p:grpSpPr>
        <p:sp>
          <p:nvSpPr>
            <p:cNvPr id="11" name="Frihandsfigur: Form 10">
              <a:extLst>
                <a:ext uri="{FF2B5EF4-FFF2-40B4-BE49-F238E27FC236}">
                  <a16:creationId xmlns:a16="http://schemas.microsoft.com/office/drawing/2014/main" id="{AD1820C4-8E69-492C-AB91-2EAB843CDE4B}"/>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3A17F3C8-E4C3-4E3D-9541-5609917EEC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3" name="Folktandvården" hidden="1">
            <a:extLst>
              <a:ext uri="{FF2B5EF4-FFF2-40B4-BE49-F238E27FC236}">
                <a16:creationId xmlns:a16="http://schemas.microsoft.com/office/drawing/2014/main" id="{D04DF698-0A6D-4A7F-B2C9-9906BC474AC2}"/>
              </a:ext>
            </a:extLst>
          </p:cNvPr>
          <p:cNvGrpSpPr/>
          <p:nvPr userDrawn="1"/>
        </p:nvGrpSpPr>
        <p:grpSpPr>
          <a:xfrm>
            <a:off x="9987525" y="6231440"/>
            <a:ext cx="2204474" cy="433293"/>
            <a:chOff x="9987525" y="6231440"/>
            <a:chExt cx="2204474" cy="433293"/>
          </a:xfrm>
        </p:grpSpPr>
        <p:sp>
          <p:nvSpPr>
            <p:cNvPr id="14" name="Rektangel 13">
              <a:extLst>
                <a:ext uri="{FF2B5EF4-FFF2-40B4-BE49-F238E27FC236}">
                  <a16:creationId xmlns:a16="http://schemas.microsoft.com/office/drawing/2014/main" id="{8A30E433-DA9C-4B9A-B5ED-F1A536A24209}"/>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996A937-655D-4627-85F7-9C17B812E8B4}"/>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6" name="Bild 15">
              <a:extLst>
                <a:ext uri="{FF2B5EF4-FFF2-40B4-BE49-F238E27FC236}">
                  <a16:creationId xmlns:a16="http://schemas.microsoft.com/office/drawing/2014/main" id="{0128A9FA-5EF8-446B-A701-55CA1B4B8C8A}"/>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1070756241"/>
      </p:ext>
    </p:extLst>
  </p:cSld>
  <p:clrMapOvr>
    <a:masterClrMapping/>
  </p:clrMapOvr>
  <p:hf hdr="0" ftr="0" dt="0"/>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diagram">
    <p:bg>
      <p:bgPr>
        <a:solidFill>
          <a:schemeClr val="bg1"/>
        </a:solidFill>
        <a:effectLst/>
      </p:bgPr>
    </p:bg>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82F502DB-62BC-4595-9412-35FEB7D21F12}"/>
              </a:ext>
              <a:ext uri="{C183D7F6-B498-43B3-948B-1728B52AA6E4}">
                <adec:decorative xmlns:adec="http://schemas.microsoft.com/office/drawing/2017/decorative" xmlns="" val="1"/>
              </a:ext>
            </a:extLst>
          </p:cNvPr>
          <p:cNvSpPr/>
          <p:nvPr userDrawn="1"/>
        </p:nvSpPr>
        <p:spPr>
          <a:xfrm>
            <a:off x="4988364" y="193880"/>
            <a:ext cx="7021674" cy="5856692"/>
          </a:xfrm>
          <a:prstGeom prst="rect">
            <a:avLst/>
          </a:prstGeom>
          <a:solidFill>
            <a:schemeClr val="bg1"/>
          </a:solidFill>
          <a:ln w="12700">
            <a:solidFill>
              <a:schemeClr val="accent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48363" y="538265"/>
            <a:ext cx="6304212" cy="515057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xmlns="" val="1"/>
              </a:ext>
            </a:extLst>
          </p:cNvPr>
          <p:cNvSpPr/>
          <p:nvPr userDrawn="1"/>
        </p:nvSpPr>
        <p:spPr>
          <a:xfrm>
            <a:off x="180000" y="179132"/>
            <a:ext cx="4711032" cy="587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276" y="367433"/>
            <a:ext cx="3995679" cy="949877"/>
          </a:xfrm>
        </p:spPr>
        <p:txBody>
          <a:bodyPr/>
          <a:lstStyle/>
          <a:p>
            <a:r>
              <a:rPr lang="sv-SE" dirty="0"/>
              <a:t>Klicka här för att ändra mall för rubrikformat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innehåll 9">
            <a:extLst>
              <a:ext uri="{FF2B5EF4-FFF2-40B4-BE49-F238E27FC236}">
                <a16:creationId xmlns:a16="http://schemas.microsoft.com/office/drawing/2014/main" id="{833C6326-9831-45CF-A535-BA73CABAD9D2}"/>
              </a:ext>
            </a:extLst>
          </p:cNvPr>
          <p:cNvSpPr>
            <a:spLocks noGrp="1"/>
          </p:cNvSpPr>
          <p:nvPr>
            <p:ph sz="quarter" idx="13"/>
          </p:nvPr>
        </p:nvSpPr>
        <p:spPr>
          <a:xfrm>
            <a:off x="539426" y="1804732"/>
            <a:ext cx="400753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9784361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tre delar">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xmlns="" val="1"/>
              </a:ext>
            </a:extLst>
          </p:cNvPr>
          <p:cNvSpPr/>
          <p:nvPr userDrawn="1"/>
        </p:nvSpPr>
        <p:spPr>
          <a:xfrm>
            <a:off x="179765"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ktangel 11">
            <a:extLst>
              <a:ext uri="{FF2B5EF4-FFF2-40B4-BE49-F238E27FC236}">
                <a16:creationId xmlns:a16="http://schemas.microsoft.com/office/drawing/2014/main" id="{0C60FFDE-A795-44FD-A769-66352A9DF470}"/>
              </a:ext>
              <a:ext uri="{C183D7F6-B498-43B3-948B-1728B52AA6E4}">
                <adec:decorative xmlns:adec="http://schemas.microsoft.com/office/drawing/2017/decorative" xmlns="" val="1"/>
              </a:ext>
            </a:extLst>
          </p:cNvPr>
          <p:cNvSpPr/>
          <p:nvPr userDrawn="1"/>
        </p:nvSpPr>
        <p:spPr>
          <a:xfrm>
            <a:off x="41844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ktangel 16">
            <a:extLst>
              <a:ext uri="{FF2B5EF4-FFF2-40B4-BE49-F238E27FC236}">
                <a16:creationId xmlns:a16="http://schemas.microsoft.com/office/drawing/2014/main" id="{9448848C-A6F8-4EC3-8762-6984ABE2ED1C}"/>
              </a:ext>
              <a:ext uri="{C183D7F6-B498-43B3-948B-1728B52AA6E4}">
                <adec:decorative xmlns:adec="http://schemas.microsoft.com/office/drawing/2017/decorative" xmlns="" val="1"/>
              </a:ext>
            </a:extLst>
          </p:cNvPr>
          <p:cNvSpPr/>
          <p:nvPr userDrawn="1"/>
        </p:nvSpPr>
        <p:spPr>
          <a:xfrm>
            <a:off x="81900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9613651"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435365"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4440000"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9">
            <a:extLst>
              <a:ext uri="{FF2B5EF4-FFF2-40B4-BE49-F238E27FC236}">
                <a16:creationId xmlns:a16="http://schemas.microsoft.com/office/drawing/2014/main" id="{D5EB4125-C3AC-47D1-8DE5-08C035AB3F63}"/>
              </a:ext>
            </a:extLst>
          </p:cNvPr>
          <p:cNvSpPr>
            <a:spLocks noGrp="1"/>
          </p:cNvSpPr>
          <p:nvPr>
            <p:ph sz="quarter" idx="13"/>
          </p:nvPr>
        </p:nvSpPr>
        <p:spPr>
          <a:xfrm>
            <a:off x="8445600"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70188161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höger">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D4976B72-E8DF-4CE5-BA89-B6D8D5DCC412}"/>
              </a:ext>
              <a:ext uri="{C183D7F6-B498-43B3-948B-1728B52AA6E4}">
                <adec:decorative xmlns:adec="http://schemas.microsoft.com/office/drawing/2017/decorative" xmlns="" val="1"/>
              </a:ext>
            </a:extLst>
          </p:cNvPr>
          <p:cNvSpPr>
            <a:spLocks noGrp="1"/>
          </p:cNvSpPr>
          <p:nvPr>
            <p:ph type="pic" sz="quarter" idx="13" hasCustomPrompt="1"/>
          </p:nvPr>
        </p:nvSpPr>
        <p:spPr>
          <a:xfrm>
            <a:off x="6141000" y="179839"/>
            <a:ext cx="5871000" cy="5871601"/>
          </a:xfrm>
          <a:solidFill>
            <a:schemeClr val="bg1"/>
          </a:solidFill>
        </p:spPr>
        <p:txBody>
          <a:bodyPr anchor="ctr" anchorCtr="0"/>
          <a:lstStyle>
            <a:lvl1pPr marL="0" indent="0" algn="ctr">
              <a:buNone/>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xmlns="" val="1"/>
              </a:ext>
            </a:extLst>
          </p:cNvPr>
          <p:cNvSpPr/>
          <p:nvPr userDrawn="1"/>
        </p:nvSpPr>
        <p:spPr>
          <a:xfrm>
            <a:off x="180000" y="180000"/>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51516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9999"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233619246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bilder vänster">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2B4D884-57AC-41A5-93B4-E21289DCD319}"/>
              </a:ext>
              <a:ext uri="{C183D7F6-B498-43B3-948B-1728B52AA6E4}">
                <adec:decorative xmlns:adec="http://schemas.microsoft.com/office/drawing/2017/decorative" xmlns="" val="1"/>
              </a:ext>
            </a:extLst>
          </p:cNvPr>
          <p:cNvSpPr/>
          <p:nvPr userDrawn="1"/>
        </p:nvSpPr>
        <p:spPr>
          <a:xfrm>
            <a:off x="0" y="0"/>
            <a:ext cx="4368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620" y="368300"/>
            <a:ext cx="5151600" cy="949877"/>
          </a:xfrm>
        </p:spPr>
        <p:txBody>
          <a:body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618"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bg1"/>
                </a:solidFill>
              </a:defRPr>
            </a:lvl1pPr>
          </a:lstStyle>
          <a:p>
            <a:fld id="{5204B58B-0420-4827-A2A8-7A3D043AFDDE}" type="slidenum">
              <a:rPr lang="sv-SE" smtClean="0"/>
              <a:pPr/>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xmlns="" val="1"/>
              </a:ext>
            </a:extLst>
          </p:cNvPr>
          <p:cNvSpPr>
            <a:spLocks noGrp="1"/>
          </p:cNvSpPr>
          <p:nvPr>
            <p:ph type="pic" sz="quarter" idx="13" hasCustomPrompt="1"/>
          </p:nvPr>
        </p:nvSpPr>
        <p:spPr>
          <a:xfrm>
            <a:off x="179387" y="179388"/>
            <a:ext cx="5787641" cy="2846027"/>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xmlns="" val="1"/>
              </a:ext>
            </a:extLst>
          </p:cNvPr>
          <p:cNvSpPr>
            <a:spLocks noGrp="1"/>
          </p:cNvSpPr>
          <p:nvPr>
            <p:ph type="pic" sz="quarter" idx="14" hasCustomPrompt="1"/>
          </p:nvPr>
        </p:nvSpPr>
        <p:spPr>
          <a:xfrm>
            <a:off x="179386" y="3204804"/>
            <a:ext cx="5787640" cy="2846028"/>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56217223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bilder">
    <p:bg>
      <p:bgPr>
        <a:solidFill>
          <a:schemeClr val="accent2"/>
        </a:solidFill>
        <a:effectLst/>
      </p:bgPr>
    </p:bg>
    <p:spTree>
      <p:nvGrpSpPr>
        <p:cNvPr id="1" name=""/>
        <p:cNvGrpSpPr/>
        <p:nvPr/>
      </p:nvGrpSpPr>
      <p:grpSpPr>
        <a:xfrm>
          <a:off x="0" y="0"/>
          <a:ext cx="0" cy="0"/>
          <a:chOff x="0" y="0"/>
          <a:chExt cx="0" cy="0"/>
        </a:xfrm>
      </p:grpSpPr>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xmlns="" val="1"/>
              </a:ext>
            </a:extLst>
          </p:cNvPr>
          <p:cNvSpPr>
            <a:spLocks noGrp="1"/>
          </p:cNvSpPr>
          <p:nvPr>
            <p:ph type="pic" sz="quarter" idx="14" hasCustomPrompt="1"/>
          </p:nvPr>
        </p:nvSpPr>
        <p:spPr>
          <a:xfrm>
            <a:off x="6138044"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xmlns="" val="1"/>
              </a:ext>
            </a:extLst>
          </p:cNvPr>
          <p:cNvSpPr>
            <a:spLocks noGrp="1"/>
          </p:cNvSpPr>
          <p:nvPr>
            <p:ph type="pic" sz="quarter" idx="13" hasCustomPrompt="1"/>
          </p:nvPr>
        </p:nvSpPr>
        <p:spPr>
          <a:xfrm>
            <a:off x="179388"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77704587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ilder">
    <p:bg>
      <p:bgPr>
        <a:solidFill>
          <a:schemeClr val="accent2"/>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27B897B-5996-4908-A7A9-75583FFA4468}"/>
              </a:ext>
              <a:ext uri="{C183D7F6-B498-43B3-948B-1728B52AA6E4}">
                <adec:decorative xmlns:adec="http://schemas.microsoft.com/office/drawing/2017/decorative" xmlns="" val="1"/>
              </a:ext>
            </a:extLst>
          </p:cNvPr>
          <p:cNvSpPr/>
          <p:nvPr userDrawn="1"/>
        </p:nvSpPr>
        <p:spPr>
          <a:xfrm>
            <a:off x="6140388" y="179999"/>
            <a:ext cx="5871612"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305" y="368300"/>
            <a:ext cx="5151600" cy="949877"/>
          </a:xfrm>
        </p:spPr>
        <p:txBody>
          <a:body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306" y="1805600"/>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xmlns="" val="1"/>
              </a:ext>
            </a:extLst>
          </p:cNvPr>
          <p:cNvSpPr>
            <a:spLocks noGrp="1"/>
          </p:cNvSpPr>
          <p:nvPr>
            <p:ph type="pic" sz="quarter" idx="13" hasCustomPrompt="1"/>
          </p:nvPr>
        </p:nvSpPr>
        <p:spPr>
          <a:xfrm>
            <a:off x="179388" y="179388"/>
            <a:ext cx="5871612" cy="3154052"/>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xmlns="" val="1"/>
              </a:ext>
            </a:extLst>
          </p:cNvPr>
          <p:cNvSpPr>
            <a:spLocks noGrp="1"/>
          </p:cNvSpPr>
          <p:nvPr>
            <p:ph type="pic" sz="quarter" idx="14" hasCustomPrompt="1"/>
          </p:nvPr>
        </p:nvSpPr>
        <p:spPr>
          <a:xfrm>
            <a:off x="179388" y="3423440"/>
            <a:ext cx="2628000"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xmlns="" val="1"/>
              </a:ext>
            </a:extLst>
          </p:cNvPr>
          <p:cNvSpPr>
            <a:spLocks noGrp="1"/>
          </p:cNvSpPr>
          <p:nvPr>
            <p:ph type="pic" sz="quarter" idx="15" hasCustomPrompt="1"/>
          </p:nvPr>
        </p:nvSpPr>
        <p:spPr>
          <a:xfrm>
            <a:off x="2909239" y="3423440"/>
            <a:ext cx="3141761"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410700131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runda bilde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adec="http://schemas.microsoft.com/office/drawing/2017/decorative" xmlns=""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xmlns="" val="1"/>
              </a:ext>
            </a:extLst>
          </p:cNvPr>
          <p:cNvSpPr>
            <a:spLocks noGrp="1"/>
          </p:cNvSpPr>
          <p:nvPr>
            <p:ph type="pic" sz="quarter" idx="13" hasCustomPrompt="1"/>
          </p:nvPr>
        </p:nvSpPr>
        <p:spPr>
          <a:xfrm>
            <a:off x="1165432" y="1984233"/>
            <a:ext cx="2343058" cy="2343058"/>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xmlns="" val="1"/>
              </a:ext>
            </a:extLst>
          </p:cNvPr>
          <p:cNvSpPr>
            <a:spLocks noGrp="1"/>
          </p:cNvSpPr>
          <p:nvPr>
            <p:ph type="pic" sz="quarter" idx="14" hasCustomPrompt="1"/>
          </p:nvPr>
        </p:nvSpPr>
        <p:spPr>
          <a:xfrm>
            <a:off x="4926498"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xmlns="" val="1"/>
              </a:ext>
            </a:extLst>
          </p:cNvPr>
          <p:cNvSpPr>
            <a:spLocks noGrp="1"/>
          </p:cNvSpPr>
          <p:nvPr>
            <p:ph type="pic" sz="quarter" idx="15" hasCustomPrompt="1"/>
          </p:nvPr>
        </p:nvSpPr>
        <p:spPr>
          <a:xfrm>
            <a:off x="8687562"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8" name="Platshållare för text 1">
            <a:extLst>
              <a:ext uri="{FF2B5EF4-FFF2-40B4-BE49-F238E27FC236}">
                <a16:creationId xmlns:a16="http://schemas.microsoft.com/office/drawing/2014/main" id="{C6F066DD-6A33-4AE5-A592-695249B80E8F}"/>
              </a:ext>
            </a:extLst>
          </p:cNvPr>
          <p:cNvSpPr>
            <a:spLocks noGrp="1"/>
          </p:cNvSpPr>
          <p:nvPr>
            <p:ph type="body" sz="quarter" idx="16" hasCustomPrompt="1"/>
          </p:nvPr>
        </p:nvSpPr>
        <p:spPr>
          <a:xfrm>
            <a:off x="720000" y="4507292"/>
            <a:ext cx="3223069"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5" name="Platshållare för text 2">
            <a:extLst>
              <a:ext uri="{FF2B5EF4-FFF2-40B4-BE49-F238E27FC236}">
                <a16:creationId xmlns:a16="http://schemas.microsoft.com/office/drawing/2014/main" id="{3FC9CDCA-C566-4558-9BF3-3D2FD9168ABB}"/>
              </a:ext>
            </a:extLst>
          </p:cNvPr>
          <p:cNvSpPr>
            <a:spLocks noGrp="1"/>
          </p:cNvSpPr>
          <p:nvPr>
            <p:ph type="body" sz="quarter" idx="17" hasCustomPrompt="1"/>
          </p:nvPr>
        </p:nvSpPr>
        <p:spPr>
          <a:xfrm>
            <a:off x="4483868" y="4507292"/>
            <a:ext cx="3223202"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6" name="Platshållare för text 3">
            <a:extLst>
              <a:ext uri="{FF2B5EF4-FFF2-40B4-BE49-F238E27FC236}">
                <a16:creationId xmlns:a16="http://schemas.microsoft.com/office/drawing/2014/main" id="{5E54E7C9-0957-4A14-B304-C0D703CB6CE4}"/>
              </a:ext>
            </a:extLst>
          </p:cNvPr>
          <p:cNvSpPr>
            <a:spLocks noGrp="1"/>
          </p:cNvSpPr>
          <p:nvPr>
            <p:ph type="body" sz="quarter" idx="18" hasCustomPrompt="1"/>
          </p:nvPr>
        </p:nvSpPr>
        <p:spPr>
          <a:xfrm>
            <a:off x="8247868" y="4507292"/>
            <a:ext cx="3223868"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96651903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 textpuffa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adec="http://schemas.microsoft.com/office/drawing/2017/decorative" xmlns=""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text 9">
            <a:extLst>
              <a:ext uri="{FF2B5EF4-FFF2-40B4-BE49-F238E27FC236}">
                <a16:creationId xmlns:a16="http://schemas.microsoft.com/office/drawing/2014/main" id="{1F7324EE-B6D8-4EE6-8FEE-C02679E30709}"/>
              </a:ext>
            </a:extLst>
          </p:cNvPr>
          <p:cNvSpPr>
            <a:spLocks noGrp="1"/>
          </p:cNvSpPr>
          <p:nvPr>
            <p:ph type="body" sz="quarter" idx="19"/>
          </p:nvPr>
        </p:nvSpPr>
        <p:spPr>
          <a:xfrm>
            <a:off x="4925601"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
        <p:nvSpPr>
          <p:cNvPr id="20" name="Platshållare för text 9">
            <a:extLst>
              <a:ext uri="{FF2B5EF4-FFF2-40B4-BE49-F238E27FC236}">
                <a16:creationId xmlns:a16="http://schemas.microsoft.com/office/drawing/2014/main" id="{1F03E57D-329D-41A4-8BDF-1D4DAEACD273}"/>
              </a:ext>
            </a:extLst>
          </p:cNvPr>
          <p:cNvSpPr>
            <a:spLocks noGrp="1"/>
          </p:cNvSpPr>
          <p:nvPr>
            <p:ph type="body" sz="quarter" idx="20"/>
          </p:nvPr>
        </p:nvSpPr>
        <p:spPr>
          <a:xfrm>
            <a:off x="8689669"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
        <p:nvSpPr>
          <p:cNvPr id="21" name="Platshållare för text 9">
            <a:extLst>
              <a:ext uri="{FF2B5EF4-FFF2-40B4-BE49-F238E27FC236}">
                <a16:creationId xmlns:a16="http://schemas.microsoft.com/office/drawing/2014/main" id="{41D2855B-C699-4073-854A-5519900992FB}"/>
              </a:ext>
            </a:extLst>
          </p:cNvPr>
          <p:cNvSpPr>
            <a:spLocks noGrp="1"/>
          </p:cNvSpPr>
          <p:nvPr>
            <p:ph type="body" sz="quarter" idx="21"/>
          </p:nvPr>
        </p:nvSpPr>
        <p:spPr>
          <a:xfrm>
            <a:off x="1161534"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16742287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rt text och bild">
    <p:bg>
      <p:bgPr>
        <a:solidFill>
          <a:schemeClr val="bg1"/>
        </a:solidFill>
        <a:effectLst/>
      </p:bgPr>
    </p:bg>
    <p:spTree>
      <p:nvGrpSpPr>
        <p:cNvPr id="1" name=""/>
        <p:cNvGrpSpPr/>
        <p:nvPr/>
      </p:nvGrpSpPr>
      <p:grpSpPr>
        <a:xfrm>
          <a:off x="0" y="0"/>
          <a:ext cx="0" cy="0"/>
          <a:chOff x="0" y="0"/>
          <a:chExt cx="0" cy="0"/>
        </a:xfrm>
      </p:grpSpPr>
      <p:sp>
        <p:nvSpPr>
          <p:cNvPr id="34" name="Blå">
            <a:extLst>
              <a:ext uri="{FF2B5EF4-FFF2-40B4-BE49-F238E27FC236}">
                <a16:creationId xmlns:a16="http://schemas.microsoft.com/office/drawing/2014/main" id="{A0EE388C-E3E2-4E14-BC74-6DC6CF2B6C88}"/>
              </a:ext>
            </a:extLst>
          </p:cNvPr>
          <p:cNvSpPr/>
          <p:nvPr userDrawn="1"/>
        </p:nvSpPr>
        <p:spPr>
          <a:xfrm>
            <a:off x="5339950" y="334681"/>
            <a:ext cx="738121" cy="57493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13" name="Region Östergötland">
            <a:extLst>
              <a:ext uri="{FF2B5EF4-FFF2-40B4-BE49-F238E27FC236}">
                <a16:creationId xmlns:a16="http://schemas.microsoft.com/office/drawing/2014/main" id="{2C32ADD5-52CA-4E1F-A2D2-D1F454B75202}"/>
              </a:ext>
              <a:ext uri="{C183D7F6-B498-43B3-948B-1728B52AA6E4}">
                <adec:decorative xmlns:adec="http://schemas.microsoft.com/office/drawing/2017/decorative" xmlns=""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441D83A3-7F32-43DC-9A88-FDC7BD811715}"/>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3D8F001-CCF5-4E31-9007-59EB5CC78BD7}"/>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22" name="Bild-Standard">
            <a:extLst>
              <a:ext uri="{FF2B5EF4-FFF2-40B4-BE49-F238E27FC236}">
                <a16:creationId xmlns:a16="http://schemas.microsoft.com/office/drawing/2014/main" id="{F9E3C9DD-78A8-44D3-92D2-3672711D10E5}"/>
              </a:ext>
            </a:extLst>
          </p:cNvPr>
          <p:cNvSpPr>
            <a:spLocks noGrp="1"/>
          </p:cNvSpPr>
          <p:nvPr>
            <p:ph type="pic" sz="quarter" idx="14"/>
          </p:nvPr>
        </p:nvSpPr>
        <p:spPr>
          <a:xfrm>
            <a:off x="5339414" y="-2"/>
            <a:ext cx="6851346" cy="6858002"/>
          </a:xfrm>
          <a:custGeom>
            <a:avLst/>
            <a:gdLst>
              <a:gd name="connsiteX0" fmla="*/ 0 w 6851346"/>
              <a:gd name="connsiteY0" fmla="*/ 0 h 6858002"/>
              <a:gd name="connsiteX1" fmla="*/ 6851346 w 6851346"/>
              <a:gd name="connsiteY1" fmla="*/ 0 h 6858002"/>
              <a:gd name="connsiteX2" fmla="*/ 6851346 w 6851346"/>
              <a:gd name="connsiteY2" fmla="*/ 6233800 h 6858002"/>
              <a:gd name="connsiteX3" fmla="*/ 5455643 w 6851346"/>
              <a:gd name="connsiteY3" fmla="*/ 6233800 h 6858002"/>
              <a:gd name="connsiteX4" fmla="*/ 5239786 w 6851346"/>
              <a:gd name="connsiteY4" fmla="*/ 6447816 h 6858002"/>
              <a:gd name="connsiteX5" fmla="*/ 5455643 w 6851346"/>
              <a:gd name="connsiteY5" fmla="*/ 6662200 h 6858002"/>
              <a:gd name="connsiteX6" fmla="*/ 6851346 w 6851346"/>
              <a:gd name="connsiteY6" fmla="*/ 6662200 h 6858002"/>
              <a:gd name="connsiteX7" fmla="*/ 6851346 w 6851346"/>
              <a:gd name="connsiteY7" fmla="*/ 6858002 h 6858002"/>
              <a:gd name="connsiteX8" fmla="*/ 6851345 w 6851346"/>
              <a:gd name="connsiteY8" fmla="*/ 6858002 h 6858002"/>
              <a:gd name="connsiteX9" fmla="*/ 4984291 w 6851346"/>
              <a:gd name="connsiteY9" fmla="*/ 6858002 h 6858002"/>
              <a:gd name="connsiteX10" fmla="*/ 0 w 6851346"/>
              <a:gd name="connsiteY10" fmla="*/ 6858002 h 6858002"/>
              <a:gd name="connsiteX11" fmla="*/ 0 w 6851346"/>
              <a:gd name="connsiteY11" fmla="*/ 6051552 h 6858002"/>
              <a:gd name="connsiteX12" fmla="*/ 717234 w 6851346"/>
              <a:gd name="connsiteY12" fmla="*/ 6051552 h 6858002"/>
              <a:gd name="connsiteX13" fmla="*/ 717234 w 6851346"/>
              <a:gd name="connsiteY13" fmla="*/ 368302 h 6858002"/>
              <a:gd name="connsiteX14" fmla="*/ 0 w 6851346"/>
              <a:gd name="connsiteY14" fmla="*/ 3683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1346" h="6858002">
                <a:moveTo>
                  <a:pt x="0" y="0"/>
                </a:moveTo>
                <a:lnTo>
                  <a:pt x="6851346" y="0"/>
                </a:lnTo>
                <a:lnTo>
                  <a:pt x="6851346" y="6233800"/>
                </a:lnTo>
                <a:lnTo>
                  <a:pt x="5455643" y="6233800"/>
                </a:lnTo>
                <a:cubicBezTo>
                  <a:pt x="5336383" y="6233800"/>
                  <a:pt x="5239786" y="6329574"/>
                  <a:pt x="5239786" y="6447816"/>
                </a:cubicBezTo>
                <a:cubicBezTo>
                  <a:pt x="5239786" y="6566059"/>
                  <a:pt x="5336383" y="6662200"/>
                  <a:pt x="5455643" y="6662200"/>
                </a:cubicBezTo>
                <a:lnTo>
                  <a:pt x="6851346" y="6662200"/>
                </a:lnTo>
                <a:lnTo>
                  <a:pt x="6851346" y="6858002"/>
                </a:lnTo>
                <a:lnTo>
                  <a:pt x="6851345" y="6858002"/>
                </a:lnTo>
                <a:lnTo>
                  <a:pt x="4984291" y="6858002"/>
                </a:lnTo>
                <a:lnTo>
                  <a:pt x="0" y="6858002"/>
                </a:lnTo>
                <a:lnTo>
                  <a:pt x="0" y="6051552"/>
                </a:lnTo>
                <a:lnTo>
                  <a:pt x="717234" y="6051552"/>
                </a:lnTo>
                <a:lnTo>
                  <a:pt x="717234" y="368302"/>
                </a:lnTo>
                <a:lnTo>
                  <a:pt x="0" y="368302"/>
                </a:lnTo>
                <a:close/>
              </a:path>
            </a:pathLst>
          </a:custGeom>
          <a:solidFill>
            <a:schemeClr val="accent2"/>
          </a:solidFill>
        </p:spPr>
        <p:txBody>
          <a:bodyPr wrap="square" anchor="ctr">
            <a:noAutofit/>
          </a:bodyPr>
          <a:lstStyle>
            <a:lvl1pPr marL="0" indent="0" algn="ctr">
              <a:buNone/>
              <a:defRPr/>
            </a:lvl1pPr>
          </a:lstStyle>
          <a:p>
            <a:endParaRPr lang="sv-SE"/>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spTree>
    <p:extLst>
      <p:ext uri="{BB962C8B-B14F-4D97-AF65-F5344CB8AC3E}">
        <p14:creationId xmlns:p14="http://schemas.microsoft.com/office/powerpoint/2010/main" val="11142274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rt text och plats för objekt">
    <p:bg>
      <p:bgPr>
        <a:solidFill>
          <a:schemeClr val="bg1"/>
        </a:solidFill>
        <a:effectLst/>
      </p:bgPr>
    </p:bg>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A0EE388C-E3E2-4E14-BC74-6DC6CF2B6C88}"/>
              </a:ext>
            </a:extLst>
          </p:cNvPr>
          <p:cNvSpPr/>
          <p:nvPr userDrawn="1"/>
        </p:nvSpPr>
        <p:spPr>
          <a:xfrm>
            <a:off x="5336648" y="-6"/>
            <a:ext cx="6855352" cy="68580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grpSp>
        <p:nvGrpSpPr>
          <p:cNvPr id="13" name="Region Östergötland">
            <a:extLst>
              <a:ext uri="{FF2B5EF4-FFF2-40B4-BE49-F238E27FC236}">
                <a16:creationId xmlns:a16="http://schemas.microsoft.com/office/drawing/2014/main" id="{3219D742-6583-4454-AED2-9839E31145FA}"/>
              </a:ext>
              <a:ext uri="{C183D7F6-B498-43B3-948B-1728B52AA6E4}">
                <adec:decorative xmlns:adec="http://schemas.microsoft.com/office/drawing/2017/decorative" xmlns=""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98151F31-70F6-48C7-B886-736AB7A696A1}"/>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01C9C85B-F7EE-49C6-86A9-C618514D4BC0}"/>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6" name="Folktandvården" hidden="1">
            <a:extLst>
              <a:ext uri="{FF2B5EF4-FFF2-40B4-BE49-F238E27FC236}">
                <a16:creationId xmlns:a16="http://schemas.microsoft.com/office/drawing/2014/main" id="{746F078E-D579-46C7-A623-9E12CB9705B6}"/>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1A51712D-2CB1-4F81-AFD7-FD0CE13F0351}"/>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83FCB5D7-D416-4CB2-B4AE-9AD5297E943C}"/>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44F92256-C694-4995-8AAD-4CF4D57DFA6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9211248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vit)">
    <p:bg>
      <p:bgPr>
        <a:solidFill>
          <a:schemeClr val="bg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xmlns=""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0861CE">
              <a:alpha val="4706"/>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accent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Lst>
          </p:cNvPr>
          <p:cNvSpPr>
            <a:spLocks noGrp="1"/>
          </p:cNvSpPr>
          <p:nvPr>
            <p:ph type="body" sz="quarter" idx="10" hasCustomPrompt="1"/>
          </p:nvPr>
        </p:nvSpPr>
        <p:spPr>
          <a:xfrm>
            <a:off x="296450" y="6312037"/>
            <a:ext cx="2473150" cy="288000"/>
          </a:xfrm>
        </p:spPr>
        <p:txBody>
          <a:bodyPr anchor="b" anchorCtr="0">
            <a:normAutofit/>
          </a:bodyPr>
          <a:lstStyle>
            <a:lvl1pPr marL="0" indent="0">
              <a:buNone/>
              <a:defRPr sz="1400">
                <a:solidFill>
                  <a:schemeClr val="tx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Tree>
    <p:extLst>
      <p:ext uri="{BB962C8B-B14F-4D97-AF65-F5344CB8AC3E}">
        <p14:creationId xmlns:p14="http://schemas.microsoft.com/office/powerpoint/2010/main" val="295051540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vsnittsdelare">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97C9A02-F520-4F33-9513-C176F152181E}"/>
              </a:ext>
              <a:ext uri="{C183D7F6-B498-43B3-948B-1728B52AA6E4}">
                <adec:decorative xmlns:adec="http://schemas.microsoft.com/office/drawing/2017/decorative" xmlns="" val="1"/>
              </a:ext>
            </a:extLst>
          </p:cNvPr>
          <p:cNvSpPr/>
          <p:nvPr userDrawn="1"/>
        </p:nvSpPr>
        <p:spPr>
          <a:xfrm>
            <a:off x="180000" y="2564933"/>
            <a:ext cx="11832000" cy="34883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
        <p:nvSpPr>
          <p:cNvPr id="13" name="Frihandsfigur: Form 12">
            <a:extLst>
              <a:ext uri="{FF2B5EF4-FFF2-40B4-BE49-F238E27FC236}">
                <a16:creationId xmlns:a16="http://schemas.microsoft.com/office/drawing/2014/main" id="{9BBA449D-6D42-44A4-BE47-ADDD319FD561}"/>
              </a:ext>
              <a:ext uri="{C183D7F6-B498-43B3-948B-1728B52AA6E4}">
                <adec:decorative xmlns:adec="http://schemas.microsoft.com/office/drawing/2017/decorative" xmlns="" val="1"/>
              </a:ext>
            </a:extLst>
          </p:cNvPr>
          <p:cNvSpPr/>
          <p:nvPr userDrawn="1"/>
        </p:nvSpPr>
        <p:spPr>
          <a:xfrm>
            <a:off x="180000" y="2521975"/>
            <a:ext cx="8230669" cy="3488301"/>
          </a:xfrm>
          <a:custGeom>
            <a:avLst/>
            <a:gdLst>
              <a:gd name="connsiteX0" fmla="*/ 2054937 w 8230669"/>
              <a:gd name="connsiteY0" fmla="*/ 1585345 h 3488301"/>
              <a:gd name="connsiteX1" fmla="*/ 2701686 w 8230669"/>
              <a:gd name="connsiteY1" fmla="*/ 3464938 h 3488301"/>
              <a:gd name="connsiteX2" fmla="*/ 2709658 w 8230669"/>
              <a:gd name="connsiteY2" fmla="*/ 3488301 h 3488301"/>
              <a:gd name="connsiteX3" fmla="*/ 2347235 w 8230669"/>
              <a:gd name="connsiteY3" fmla="*/ 3488301 h 3488301"/>
              <a:gd name="connsiteX4" fmla="*/ 2336199 w 8230669"/>
              <a:gd name="connsiteY4" fmla="*/ 3455929 h 3488301"/>
              <a:gd name="connsiteX5" fmla="*/ 2058502 w 8230669"/>
              <a:gd name="connsiteY5" fmla="*/ 2644893 h 3488301"/>
              <a:gd name="connsiteX6" fmla="*/ 1916896 w 8230669"/>
              <a:gd name="connsiteY6" fmla="*/ 3057220 h 3488301"/>
              <a:gd name="connsiteX7" fmla="*/ 1769291 w 8230669"/>
              <a:gd name="connsiteY7" fmla="*/ 3488301 h 3488301"/>
              <a:gd name="connsiteX8" fmla="*/ 1404039 w 8230669"/>
              <a:gd name="connsiteY8" fmla="*/ 3488301 h 3488301"/>
              <a:gd name="connsiteX9" fmla="*/ 1411947 w 8230669"/>
              <a:gd name="connsiteY9" fmla="*/ 3465314 h 3488301"/>
              <a:gd name="connsiteX10" fmla="*/ 2054937 w 8230669"/>
              <a:gd name="connsiteY10" fmla="*/ 1585345 h 3488301"/>
              <a:gd name="connsiteX11" fmla="*/ 1465011 w 8230669"/>
              <a:gd name="connsiteY11" fmla="*/ 1238697 h 3488301"/>
              <a:gd name="connsiteX12" fmla="*/ 0 w 8230669"/>
              <a:gd name="connsiteY12" fmla="*/ 2903320 h 3488301"/>
              <a:gd name="connsiteX13" fmla="*/ 0 w 8230669"/>
              <a:gd name="connsiteY13" fmla="*/ 2380229 h 3488301"/>
              <a:gd name="connsiteX14" fmla="*/ 534676 w 8230669"/>
              <a:gd name="connsiteY14" fmla="*/ 1772481 h 3488301"/>
              <a:gd name="connsiteX15" fmla="*/ 0 w 8230669"/>
              <a:gd name="connsiteY15" fmla="*/ 1877634 h 3488301"/>
              <a:gd name="connsiteX16" fmla="*/ 0 w 8230669"/>
              <a:gd name="connsiteY16" fmla="*/ 1521183 h 3488301"/>
              <a:gd name="connsiteX17" fmla="*/ 7869235 w 8230669"/>
              <a:gd name="connsiteY17" fmla="*/ 0 h 3488301"/>
              <a:gd name="connsiteX18" fmla="*/ 8225605 w 8230669"/>
              <a:gd name="connsiteY18" fmla="*/ 0 h 3488301"/>
              <a:gd name="connsiteX19" fmla="*/ 8223514 w 8230669"/>
              <a:gd name="connsiteY19" fmla="*/ 34669 h 3488301"/>
              <a:gd name="connsiteX20" fmla="*/ 7547836 w 8230669"/>
              <a:gd name="connsiteY20" fmla="*/ 892049 h 3488301"/>
              <a:gd name="connsiteX21" fmla="*/ 8230440 w 8230669"/>
              <a:gd name="connsiteY21" fmla="*/ 1864267 h 3488301"/>
              <a:gd name="connsiteX22" fmla="*/ 7510410 w 8230669"/>
              <a:gd name="connsiteY22" fmla="*/ 2293789 h 3488301"/>
              <a:gd name="connsiteX23" fmla="*/ 7733852 w 8230669"/>
              <a:gd name="connsiteY23" fmla="*/ 3421263 h 3488301"/>
              <a:gd name="connsiteX24" fmla="*/ 7733443 w 8230669"/>
              <a:gd name="connsiteY24" fmla="*/ 3488301 h 3488301"/>
              <a:gd name="connsiteX25" fmla="*/ 7378213 w 8230669"/>
              <a:gd name="connsiteY25" fmla="*/ 3488301 h 3488301"/>
              <a:gd name="connsiteX26" fmla="*/ 7241634 w 8230669"/>
              <a:gd name="connsiteY26" fmla="*/ 3463295 h 3488301"/>
              <a:gd name="connsiteX27" fmla="*/ 5303090 w 8230669"/>
              <a:gd name="connsiteY27" fmla="*/ 2106654 h 3488301"/>
              <a:gd name="connsiteX28" fmla="*/ 3578762 w 8230669"/>
              <a:gd name="connsiteY28" fmla="*/ 1768026 h 3488301"/>
              <a:gd name="connsiteX29" fmla="*/ 4721185 w 8230669"/>
              <a:gd name="connsiteY29" fmla="*/ 3081546 h 3488301"/>
              <a:gd name="connsiteX30" fmla="*/ 5678135 w 8230669"/>
              <a:gd name="connsiteY30" fmla="*/ 3472276 h 3488301"/>
              <a:gd name="connsiteX31" fmla="*/ 5744923 w 8230669"/>
              <a:gd name="connsiteY31" fmla="*/ 3488301 h 3488301"/>
              <a:gd name="connsiteX32" fmla="*/ 4691437 w 8230669"/>
              <a:gd name="connsiteY32" fmla="*/ 3488301 h 3488301"/>
              <a:gd name="connsiteX33" fmla="*/ 4574414 w 8230669"/>
              <a:gd name="connsiteY33" fmla="*/ 3404218 h 3488301"/>
              <a:gd name="connsiteX34" fmla="*/ 4467214 w 8230669"/>
              <a:gd name="connsiteY34" fmla="*/ 3300762 h 3488301"/>
              <a:gd name="connsiteX35" fmla="*/ 2649318 w 8230669"/>
              <a:gd name="connsiteY35" fmla="*/ 1233351 h 3488301"/>
              <a:gd name="connsiteX36" fmla="*/ 5369925 w 8230669"/>
              <a:gd name="connsiteY36" fmla="*/ 1768026 h 3488301"/>
              <a:gd name="connsiteX37" fmla="*/ 6350164 w 8230669"/>
              <a:gd name="connsiteY37" fmla="*/ 2488946 h 3488301"/>
              <a:gd name="connsiteX38" fmla="*/ 7383870 w 8230669"/>
              <a:gd name="connsiteY38" fmla="*/ 3129666 h 3488301"/>
              <a:gd name="connsiteX39" fmla="*/ 6879493 w 8230669"/>
              <a:gd name="connsiteY39" fmla="*/ 1978331 h 3488301"/>
              <a:gd name="connsiteX40" fmla="*/ 7880228 w 8230669"/>
              <a:gd name="connsiteY40" fmla="*/ 1774264 h 3488301"/>
              <a:gd name="connsiteX41" fmla="*/ 6696811 w 8230669"/>
              <a:gd name="connsiteY41" fmla="*/ 892049 h 3488301"/>
              <a:gd name="connsiteX42" fmla="*/ 7880228 w 8230669"/>
              <a:gd name="connsiteY42" fmla="*/ 9834 h 3488301"/>
              <a:gd name="connsiteX43" fmla="*/ 3132451 w 8230669"/>
              <a:gd name="connsiteY43" fmla="*/ 0 h 3488301"/>
              <a:gd name="connsiteX44" fmla="*/ 3592147 w 8230669"/>
              <a:gd name="connsiteY44" fmla="*/ 0 h 3488301"/>
              <a:gd name="connsiteX45" fmla="*/ 3578762 w 8230669"/>
              <a:gd name="connsiteY45" fmla="*/ 15181 h 3488301"/>
              <a:gd name="connsiteX46" fmla="*/ 3657299 w 8230669"/>
              <a:gd name="connsiteY46" fmla="*/ 0 h 3488301"/>
              <a:gd name="connsiteX47" fmla="*/ 5415062 w 8230669"/>
              <a:gd name="connsiteY47" fmla="*/ 0 h 3488301"/>
              <a:gd name="connsiteX48" fmla="*/ 5370816 w 8230669"/>
              <a:gd name="connsiteY48" fmla="*/ 12508 h 3488301"/>
              <a:gd name="connsiteX49" fmla="*/ 2650209 w 8230669"/>
              <a:gd name="connsiteY49" fmla="*/ 547183 h 3488301"/>
              <a:gd name="connsiteX50" fmla="*/ 3098007 w 8230669"/>
              <a:gd name="connsiteY50" fmla="*/ 39111 h 3488301"/>
              <a:gd name="connsiteX51" fmla="*/ 1987677 w 8230669"/>
              <a:gd name="connsiteY51" fmla="*/ 0 h 3488301"/>
              <a:gd name="connsiteX52" fmla="*/ 2125999 w 8230669"/>
              <a:gd name="connsiteY52" fmla="*/ 0 h 3488301"/>
              <a:gd name="connsiteX53" fmla="*/ 2105383 w 8230669"/>
              <a:gd name="connsiteY53" fmla="*/ 59974 h 3488301"/>
              <a:gd name="connsiteX54" fmla="*/ 2056719 w 8230669"/>
              <a:gd name="connsiteY54" fmla="*/ 201426 h 3488301"/>
              <a:gd name="connsiteX55" fmla="*/ 0 w 8230669"/>
              <a:gd name="connsiteY55" fmla="*/ 0 h 3488301"/>
              <a:gd name="connsiteX56" fmla="*/ 456828 w 8230669"/>
              <a:gd name="connsiteY56" fmla="*/ 0 h 3488301"/>
              <a:gd name="connsiteX57" fmla="*/ 534676 w 8230669"/>
              <a:gd name="connsiteY57" fmla="*/ 15181 h 3488301"/>
              <a:gd name="connsiteX58" fmla="*/ 521359 w 8230669"/>
              <a:gd name="connsiteY58" fmla="*/ 0 h 3488301"/>
              <a:gd name="connsiteX59" fmla="*/ 982995 w 8230669"/>
              <a:gd name="connsiteY59" fmla="*/ 0 h 3488301"/>
              <a:gd name="connsiteX60" fmla="*/ 1041012 w 8230669"/>
              <a:gd name="connsiteY60" fmla="*/ 65884 h 3488301"/>
              <a:gd name="connsiteX61" fmla="*/ 1465011 w 8230669"/>
              <a:gd name="connsiteY61" fmla="*/ 547183 h 3488301"/>
              <a:gd name="connsiteX62" fmla="*/ 0 w 8230669"/>
              <a:gd name="connsiteY62" fmla="*/ 262022 h 348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230669" h="3488301">
                <a:moveTo>
                  <a:pt x="2054937" y="1585345"/>
                </a:moveTo>
                <a:cubicBezTo>
                  <a:pt x="2077661" y="1646833"/>
                  <a:pt x="2421691" y="2645172"/>
                  <a:pt x="2701686" y="3464938"/>
                </a:cubicBezTo>
                <a:lnTo>
                  <a:pt x="2709658" y="3488301"/>
                </a:lnTo>
                <a:lnTo>
                  <a:pt x="2347235" y="3488301"/>
                </a:lnTo>
                <a:lnTo>
                  <a:pt x="2336199" y="3455929"/>
                </a:lnTo>
                <a:cubicBezTo>
                  <a:pt x="2234053" y="3156622"/>
                  <a:pt x="2132910" y="2861437"/>
                  <a:pt x="2058502" y="2644893"/>
                </a:cubicBezTo>
                <a:cubicBezTo>
                  <a:pt x="2014168" y="2773884"/>
                  <a:pt x="1966214" y="2913456"/>
                  <a:pt x="1916896" y="3057220"/>
                </a:cubicBezTo>
                <a:lnTo>
                  <a:pt x="1769291" y="3488301"/>
                </a:lnTo>
                <a:lnTo>
                  <a:pt x="1404039" y="3488301"/>
                </a:lnTo>
                <a:lnTo>
                  <a:pt x="1411947" y="3465314"/>
                </a:lnTo>
                <a:cubicBezTo>
                  <a:pt x="1693696" y="2645673"/>
                  <a:pt x="2034218" y="1646833"/>
                  <a:pt x="2054937" y="1585345"/>
                </a:cubicBezTo>
                <a:close/>
                <a:moveTo>
                  <a:pt x="1465011" y="1238697"/>
                </a:moveTo>
                <a:cubicBezTo>
                  <a:pt x="1418672" y="1291273"/>
                  <a:pt x="591708" y="2229629"/>
                  <a:pt x="0" y="2903320"/>
                </a:cubicBezTo>
                <a:lnTo>
                  <a:pt x="0" y="2380229"/>
                </a:lnTo>
                <a:lnTo>
                  <a:pt x="534676" y="1772481"/>
                </a:lnTo>
                <a:lnTo>
                  <a:pt x="0" y="1877634"/>
                </a:lnTo>
                <a:lnTo>
                  <a:pt x="0" y="1521183"/>
                </a:lnTo>
                <a:close/>
                <a:moveTo>
                  <a:pt x="7869235" y="0"/>
                </a:moveTo>
                <a:lnTo>
                  <a:pt x="8225605" y="0"/>
                </a:lnTo>
                <a:lnTo>
                  <a:pt x="8223514" y="34669"/>
                </a:lnTo>
                <a:cubicBezTo>
                  <a:pt x="8183809" y="308807"/>
                  <a:pt x="7976691" y="622261"/>
                  <a:pt x="7547836" y="892049"/>
                </a:cubicBezTo>
                <a:cubicBezTo>
                  <a:pt x="8037066" y="1200379"/>
                  <a:pt x="8238460" y="1565741"/>
                  <a:pt x="8230440" y="1864267"/>
                </a:cubicBezTo>
                <a:cubicBezTo>
                  <a:pt x="8103009" y="2139626"/>
                  <a:pt x="7772400" y="2254581"/>
                  <a:pt x="7510410" y="2293789"/>
                </a:cubicBezTo>
                <a:cubicBezTo>
                  <a:pt x="7766943" y="2896525"/>
                  <a:pt x="7740334" y="3167678"/>
                  <a:pt x="7733852" y="3421263"/>
                </a:cubicBezTo>
                <a:lnTo>
                  <a:pt x="7733443" y="3488301"/>
                </a:lnTo>
                <a:lnTo>
                  <a:pt x="7378213" y="3488301"/>
                </a:lnTo>
                <a:lnTo>
                  <a:pt x="7241634" y="3463295"/>
                </a:lnTo>
                <a:cubicBezTo>
                  <a:pt x="6240332" y="3229180"/>
                  <a:pt x="6175614" y="2484046"/>
                  <a:pt x="5303090" y="2106654"/>
                </a:cubicBezTo>
                <a:cubicBezTo>
                  <a:pt x="4826338" y="2010411"/>
                  <a:pt x="4035909" y="1857138"/>
                  <a:pt x="3578762" y="1768026"/>
                </a:cubicBezTo>
                <a:cubicBezTo>
                  <a:pt x="3882636" y="2112891"/>
                  <a:pt x="4405727" y="2708163"/>
                  <a:pt x="4721185" y="3081546"/>
                </a:cubicBezTo>
                <a:cubicBezTo>
                  <a:pt x="5058700" y="3325825"/>
                  <a:pt x="5373407" y="3403061"/>
                  <a:pt x="5678135" y="3472276"/>
                </a:cubicBezTo>
                <a:lnTo>
                  <a:pt x="5744923" y="3488301"/>
                </a:lnTo>
                <a:lnTo>
                  <a:pt x="4691437" y="3488301"/>
                </a:lnTo>
                <a:lnTo>
                  <a:pt x="4574414" y="3404218"/>
                </a:lnTo>
                <a:cubicBezTo>
                  <a:pt x="4536472" y="3372762"/>
                  <a:pt x="4500632" y="3338412"/>
                  <a:pt x="4467214" y="3300762"/>
                </a:cubicBezTo>
                <a:cubicBezTo>
                  <a:pt x="3936103" y="2692124"/>
                  <a:pt x="2706350" y="1297511"/>
                  <a:pt x="2649318" y="1233351"/>
                </a:cubicBezTo>
                <a:cubicBezTo>
                  <a:pt x="2735758" y="1253846"/>
                  <a:pt x="4577715" y="1610296"/>
                  <a:pt x="5369925" y="1768026"/>
                </a:cubicBezTo>
                <a:cubicBezTo>
                  <a:pt x="5770932" y="1848227"/>
                  <a:pt x="6065003" y="2174379"/>
                  <a:pt x="6350164" y="2488946"/>
                </a:cubicBezTo>
                <a:cubicBezTo>
                  <a:pt x="6610215" y="2815695"/>
                  <a:pt x="6975543" y="3042136"/>
                  <a:pt x="7383870" y="3129666"/>
                </a:cubicBezTo>
                <a:cubicBezTo>
                  <a:pt x="7389216" y="2828465"/>
                  <a:pt x="7155742" y="2269729"/>
                  <a:pt x="6879493" y="1978331"/>
                </a:cubicBezTo>
                <a:cubicBezTo>
                  <a:pt x="7177128" y="1988134"/>
                  <a:pt x="7741212" y="1963182"/>
                  <a:pt x="7880228" y="1774264"/>
                </a:cubicBezTo>
                <a:cubicBezTo>
                  <a:pt x="7868643" y="1460587"/>
                  <a:pt x="7184258" y="1028391"/>
                  <a:pt x="6696811" y="892049"/>
                </a:cubicBezTo>
                <a:cubicBezTo>
                  <a:pt x="7184258" y="754815"/>
                  <a:pt x="7867752" y="324402"/>
                  <a:pt x="7880228" y="9834"/>
                </a:cubicBezTo>
                <a:close/>
                <a:moveTo>
                  <a:pt x="3132451" y="0"/>
                </a:moveTo>
                <a:lnTo>
                  <a:pt x="3592147" y="0"/>
                </a:lnTo>
                <a:lnTo>
                  <a:pt x="3578762" y="15181"/>
                </a:lnTo>
                <a:lnTo>
                  <a:pt x="3657299" y="0"/>
                </a:lnTo>
                <a:lnTo>
                  <a:pt x="5415062" y="0"/>
                </a:lnTo>
                <a:lnTo>
                  <a:pt x="5370816" y="12508"/>
                </a:lnTo>
                <a:cubicBezTo>
                  <a:pt x="4578605" y="173801"/>
                  <a:pt x="2739321" y="530251"/>
                  <a:pt x="2650209" y="547183"/>
                </a:cubicBezTo>
                <a:cubicBezTo>
                  <a:pt x="2671262" y="523401"/>
                  <a:pt x="2851795" y="318648"/>
                  <a:pt x="3098007" y="39111"/>
                </a:cubicBezTo>
                <a:close/>
                <a:moveTo>
                  <a:pt x="1987677" y="0"/>
                </a:moveTo>
                <a:lnTo>
                  <a:pt x="2125999" y="0"/>
                </a:lnTo>
                <a:lnTo>
                  <a:pt x="2105383" y="59974"/>
                </a:lnTo>
                <a:cubicBezTo>
                  <a:pt x="2078217" y="138991"/>
                  <a:pt x="2060952" y="189173"/>
                  <a:pt x="2056719" y="201426"/>
                </a:cubicBezTo>
                <a:close/>
                <a:moveTo>
                  <a:pt x="0" y="0"/>
                </a:moveTo>
                <a:lnTo>
                  <a:pt x="456828" y="0"/>
                </a:lnTo>
                <a:lnTo>
                  <a:pt x="534676" y="15181"/>
                </a:lnTo>
                <a:lnTo>
                  <a:pt x="521359" y="0"/>
                </a:lnTo>
                <a:lnTo>
                  <a:pt x="982995" y="0"/>
                </a:lnTo>
                <a:lnTo>
                  <a:pt x="1041012" y="65884"/>
                </a:lnTo>
                <a:cubicBezTo>
                  <a:pt x="1275048" y="331635"/>
                  <a:pt x="1444738" y="524181"/>
                  <a:pt x="1465011" y="547183"/>
                </a:cubicBezTo>
                <a:lnTo>
                  <a:pt x="0" y="262022"/>
                </a:lnTo>
                <a:close/>
              </a:path>
            </a:pathLst>
          </a:custGeom>
          <a:solidFill>
            <a:srgbClr val="FFFFFF">
              <a:alpha val="6000"/>
            </a:srgbClr>
          </a:solidFill>
          <a:ln w="69470" cap="flat">
            <a:noFill/>
            <a:prstDash val="solid"/>
            <a:miter/>
          </a:ln>
        </p:spPr>
        <p:txBody>
          <a:bodyPr wrap="square" rtlCol="0" anchor="ctr">
            <a:noAutofit/>
          </a:bodyPr>
          <a:lstStyle/>
          <a:p>
            <a:endParaRPr lang="sv-SE" dirty="0"/>
          </a:p>
        </p:txBody>
      </p:sp>
    </p:spTree>
    <p:extLst>
      <p:ext uri="{BB962C8B-B14F-4D97-AF65-F5344CB8AC3E}">
        <p14:creationId xmlns:p14="http://schemas.microsoft.com/office/powerpoint/2010/main" val="2964642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vsnittsdelare med bild">
    <p:bg>
      <p:bgPr>
        <a:solidFill>
          <a:schemeClr val="bg1"/>
        </a:solidFill>
        <a:effectLst/>
      </p:bgPr>
    </p:bg>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xmlns="" val="1"/>
              </a:ext>
            </a:extLst>
          </p:cNvPr>
          <p:cNvSpPr>
            <a:spLocks noGrp="1"/>
          </p:cNvSpPr>
          <p:nvPr>
            <p:ph type="pic" sz="quarter" idx="11" hasCustomPrompt="1"/>
          </p:nvPr>
        </p:nvSpPr>
        <p:spPr>
          <a:xfrm>
            <a:off x="180000" y="2564933"/>
            <a:ext cx="11833200" cy="3488301"/>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Tree>
    <p:extLst>
      <p:ext uri="{BB962C8B-B14F-4D97-AF65-F5344CB8AC3E}">
        <p14:creationId xmlns:p14="http://schemas.microsoft.com/office/powerpoint/2010/main" val="3389754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7E7E34-D963-409A-B37E-74A781406387}"/>
              </a:ext>
            </a:extLst>
          </p:cNvPr>
          <p:cNvSpPr>
            <a:spLocks noGrp="1"/>
          </p:cNvSpPr>
          <p:nvPr>
            <p:ph type="title"/>
          </p:nvPr>
        </p:nvSpPr>
        <p:spPr>
          <a:xfrm>
            <a:off x="539999" y="368300"/>
            <a:ext cx="9923999" cy="949877"/>
          </a:xfrm>
        </p:spPr>
        <p:txBody>
          <a:bodyPr/>
          <a:lstStyle/>
          <a:p>
            <a:r>
              <a:rPr lang="sv-SE" dirty="0"/>
              <a:t>Klicka här för att ändra mall för rubrikformat</a:t>
            </a:r>
          </a:p>
        </p:txBody>
      </p:sp>
      <p:sp>
        <p:nvSpPr>
          <p:cNvPr id="5" name="Platshållare för bildnummer 4">
            <a:extLst>
              <a:ext uri="{FF2B5EF4-FFF2-40B4-BE49-F238E27FC236}">
                <a16:creationId xmlns:a16="http://schemas.microsoft.com/office/drawing/2014/main" id="{11746945-EC0D-4274-B554-168CE39A566D}"/>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220103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68120F1-E095-4F41-A281-F6F2F4715BE4}"/>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72982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m foto vänster">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xmlns="" val="1"/>
              </a:ext>
            </a:extLst>
          </p:cNvPr>
          <p:cNvSpPr/>
          <p:nvPr userDrawn="1"/>
        </p:nvSpPr>
        <p:spPr>
          <a:xfrm>
            <a:off x="7301652" y="-1095"/>
            <a:ext cx="489034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7836361" y="365760"/>
            <a:ext cx="3810347" cy="1788160"/>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7836361" y="2377440"/>
            <a:ext cx="3810347" cy="1788161"/>
          </a:xfrm>
        </p:spPr>
        <p:txBody>
          <a:bodyPr/>
          <a:lstStyle>
            <a:lvl1pPr marL="0" indent="0" algn="l">
              <a:lnSpc>
                <a:spcPct val="100000"/>
              </a:lnSpc>
              <a:spcBef>
                <a:spcPts val="0"/>
              </a:spcBef>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7604370" y="6311011"/>
            <a:ext cx="2212368" cy="288000"/>
          </a:xfrm>
        </p:spPr>
        <p:txBody>
          <a:bodyPr anchor="b" anchorCtr="0">
            <a:normAutofit/>
          </a:bodyPr>
          <a:lstStyle>
            <a:lvl1pPr marL="0" indent="0" algn="l">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xmlns="" val="1"/>
              </a:ext>
            </a:extLst>
          </p:cNvPr>
          <p:cNvSpPr>
            <a:spLocks noGrp="1"/>
          </p:cNvSpPr>
          <p:nvPr>
            <p:ph type="pic" sz="quarter" idx="11" hasCustomPrompt="1"/>
          </p:nvPr>
        </p:nvSpPr>
        <p:spPr>
          <a:xfrm>
            <a:off x="0" y="0"/>
            <a:ext cx="7301653" cy="685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11" name="Designelement">
            <a:extLst>
              <a:ext uri="{FF2B5EF4-FFF2-40B4-BE49-F238E27FC236}">
                <a16:creationId xmlns:a16="http://schemas.microsoft.com/office/drawing/2014/main" id="{043CE9D1-6E4C-4CAB-A0C2-A3DCFAA8443D}"/>
              </a:ext>
              <a:ext uri="{C183D7F6-B498-43B3-948B-1728B52AA6E4}">
                <adec:decorative xmlns:adec="http://schemas.microsoft.com/office/drawing/2017/decorative" xmlns="" val="1"/>
              </a:ext>
            </a:extLst>
          </p:cNvPr>
          <p:cNvSpPr/>
          <p:nvPr userDrawn="1"/>
        </p:nvSpPr>
        <p:spPr>
          <a:xfrm>
            <a:off x="7301651" y="0"/>
            <a:ext cx="4345057" cy="4383981"/>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grpSp>
        <p:nvGrpSpPr>
          <p:cNvPr id="17" name="Region Östergötland">
            <a:extLst>
              <a:ext uri="{FF2B5EF4-FFF2-40B4-BE49-F238E27FC236}">
                <a16:creationId xmlns:a16="http://schemas.microsoft.com/office/drawing/2014/main" id="{6D8D5605-6781-476B-AC43-4CF08A7DE941}"/>
              </a:ext>
              <a:ext uri="{C183D7F6-B498-43B3-948B-1728B52AA6E4}">
                <adec:decorative xmlns:adec="http://schemas.microsoft.com/office/drawing/2017/decorative" xmlns="" val="1"/>
              </a:ext>
            </a:extLst>
          </p:cNvPr>
          <p:cNvGrpSpPr/>
          <p:nvPr userDrawn="1"/>
        </p:nvGrpSpPr>
        <p:grpSpPr>
          <a:xfrm>
            <a:off x="10574113" y="6231792"/>
            <a:ext cx="1616646" cy="433117"/>
            <a:chOff x="10580645" y="6231792"/>
            <a:chExt cx="1616646" cy="433117"/>
          </a:xfrm>
        </p:grpSpPr>
        <p:sp>
          <p:nvSpPr>
            <p:cNvPr id="18" name="Frihandsfigur: Form 17">
              <a:extLst>
                <a:ext uri="{FF2B5EF4-FFF2-40B4-BE49-F238E27FC236}">
                  <a16:creationId xmlns:a16="http://schemas.microsoft.com/office/drawing/2014/main" id="{43D01E2E-97C2-429C-A7A2-D479ED89CD40}"/>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60D36897-49C2-4C1B-A3F2-122CFC6660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24" name="Folktandvården" hidden="1">
            <a:extLst>
              <a:ext uri="{FF2B5EF4-FFF2-40B4-BE49-F238E27FC236}">
                <a16:creationId xmlns:a16="http://schemas.microsoft.com/office/drawing/2014/main" id="{2ABEE15F-C77A-4CBC-89DB-F20690CD03FA}"/>
              </a:ext>
            </a:extLst>
          </p:cNvPr>
          <p:cNvGrpSpPr/>
          <p:nvPr userDrawn="1"/>
        </p:nvGrpSpPr>
        <p:grpSpPr>
          <a:xfrm>
            <a:off x="9987525" y="6231440"/>
            <a:ext cx="2204474" cy="433293"/>
            <a:chOff x="9987525" y="6231440"/>
            <a:chExt cx="2204474" cy="433293"/>
          </a:xfrm>
        </p:grpSpPr>
        <p:sp>
          <p:nvSpPr>
            <p:cNvPr id="25" name="Rektangel 24">
              <a:extLst>
                <a:ext uri="{FF2B5EF4-FFF2-40B4-BE49-F238E27FC236}">
                  <a16:creationId xmlns:a16="http://schemas.microsoft.com/office/drawing/2014/main" id="{5031865A-FE93-469C-A66F-4503FB18A6D3}"/>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5CD42E06-9AA9-47A9-A075-CBCCBF4B4F7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7" name="Bild 26">
              <a:extLst>
                <a:ext uri="{FF2B5EF4-FFF2-40B4-BE49-F238E27FC236}">
                  <a16:creationId xmlns:a16="http://schemas.microsoft.com/office/drawing/2014/main" id="{A7B6ACAF-E00C-41A1-AD37-0CBAFB15C2B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69796601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m foto">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xmlns="" val="1"/>
              </a:ext>
            </a:extLst>
          </p:cNvPr>
          <p:cNvSpPr/>
          <p:nvPr userDrawn="1"/>
        </p:nvSpPr>
        <p:spPr>
          <a:xfrm>
            <a:off x="0" y="4516905"/>
            <a:ext cx="12192000" cy="23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9739900" y="4651546"/>
            <a:ext cx="2160000" cy="288000"/>
          </a:xfrm>
        </p:spPr>
        <p:txBody>
          <a:bodyPr anchor="b" anchorCtr="0">
            <a:normAutofit/>
          </a:bodyPr>
          <a:lstStyle>
            <a:lvl1pPr marL="0" indent="0" algn="r">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xmlns="" val="1"/>
              </a:ext>
            </a:extLst>
          </p:cNvPr>
          <p:cNvSpPr>
            <a:spLocks noGrp="1"/>
          </p:cNvSpPr>
          <p:nvPr>
            <p:ph type="pic" sz="quarter" idx="11" hasCustomPrompt="1"/>
          </p:nvPr>
        </p:nvSpPr>
        <p:spPr>
          <a:xfrm>
            <a:off x="0" y="0"/>
            <a:ext cx="12192000" cy="451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534709" y="4659923"/>
            <a:ext cx="9092995" cy="785446"/>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534709" y="5574439"/>
            <a:ext cx="9092995" cy="656924"/>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grpSp>
        <p:nvGrpSpPr>
          <p:cNvPr id="16" name="Region Östergötland">
            <a:extLst>
              <a:ext uri="{FF2B5EF4-FFF2-40B4-BE49-F238E27FC236}">
                <a16:creationId xmlns:a16="http://schemas.microsoft.com/office/drawing/2014/main" id="{EC3CEBBE-EAE5-46D3-9D82-C51D007C49BF}"/>
              </a:ext>
              <a:ext uri="{C183D7F6-B498-43B3-948B-1728B52AA6E4}">
                <adec:decorative xmlns:adec="http://schemas.microsoft.com/office/drawing/2017/decorative" xmlns="" val="1"/>
              </a:ext>
            </a:extLst>
          </p:cNvPr>
          <p:cNvGrpSpPr/>
          <p:nvPr userDrawn="1"/>
        </p:nvGrpSpPr>
        <p:grpSpPr>
          <a:xfrm>
            <a:off x="10574113" y="6231792"/>
            <a:ext cx="1616646" cy="433117"/>
            <a:chOff x="10580645" y="6231792"/>
            <a:chExt cx="1616646" cy="433117"/>
          </a:xfrm>
        </p:grpSpPr>
        <p:sp>
          <p:nvSpPr>
            <p:cNvPr id="17" name="Frihandsfigur: Form 16">
              <a:extLst>
                <a:ext uri="{FF2B5EF4-FFF2-40B4-BE49-F238E27FC236}">
                  <a16:creationId xmlns:a16="http://schemas.microsoft.com/office/drawing/2014/main" id="{927FB3D0-70F4-4150-8400-C2E42B255E32}"/>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41929D1F-3039-4760-8186-90020A1E8F7B}"/>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9" name="Folktandvården" hidden="1">
            <a:extLst>
              <a:ext uri="{FF2B5EF4-FFF2-40B4-BE49-F238E27FC236}">
                <a16:creationId xmlns:a16="http://schemas.microsoft.com/office/drawing/2014/main" id="{CB1505E5-50E5-4EC9-9FF6-0373F4F0F8ED}"/>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6825D4B3-1153-4A27-A191-5CF8CE582538}"/>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733CB4E6-6D27-4478-8C94-EE4CEB03065A}"/>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E824F4AB-10C3-4CFA-9E4C-AF9E9E011C9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64814843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24000" cy="949877"/>
          </a:xfrm>
        </p:spPr>
        <p:txBody>
          <a:bodyPr/>
          <a:lstStyle/>
          <a:p>
            <a:r>
              <a:rPr lang="sv-SE" dirty="0"/>
              <a:t>Klicka här för att ändra mall för rubrikformat</a:t>
            </a:r>
          </a:p>
        </p:txBody>
      </p:sp>
      <p:sp>
        <p:nvSpPr>
          <p:cNvPr id="6" name="Platshållare för bildnummer 5">
            <a:extLst>
              <a:ext uri="{FF2B5EF4-FFF2-40B4-BE49-F238E27FC236}">
                <a16:creationId xmlns:a16="http://schemas.microsoft.com/office/drawing/2014/main" id="{AE1D96D2-CE5B-4DB9-90E8-B6EBAEC89033}"/>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5" name="Platshållare för innehåll 4">
            <a:extLst>
              <a:ext uri="{FF2B5EF4-FFF2-40B4-BE49-F238E27FC236}">
                <a16:creationId xmlns:a16="http://schemas.microsoft.com/office/drawing/2014/main" id="{B15977CA-24A3-46EE-8707-F28C7E188338}"/>
              </a:ext>
            </a:extLst>
          </p:cNvPr>
          <p:cNvSpPr>
            <a:spLocks noGrp="1"/>
          </p:cNvSpPr>
          <p:nvPr>
            <p:ph sz="quarter" idx="13"/>
          </p:nvPr>
        </p:nvSpPr>
        <p:spPr>
          <a:xfrm>
            <a:off x="1720850" y="1804775"/>
            <a:ext cx="8758238" cy="40671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54565849"/>
      </p:ext>
    </p:extLst>
  </p:cSld>
  <p:clrMapOvr>
    <a:masterClrMapping/>
  </p:clrMapOvr>
  <p:hf hdr="0" ftr="0" dt="0"/>
  <p:extLst mod="1">
    <p:ext uri="{DCECCB84-F9BA-43D5-87BE-67443E8EF086}">
      <p15:sldGuideLst xmlns:p15="http://schemas.microsoft.com/office/powerpoint/2012/main">
        <p15:guide id="1" pos="6601" userDrawn="1">
          <p15:clr>
            <a:srgbClr val="FBAE40"/>
          </p15:clr>
        </p15:guide>
        <p15:guide id="2" orient="horz" pos="113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på bakg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175A820-5952-4495-B707-4DD695C799DD}"/>
              </a:ext>
              <a:ext uri="{C183D7F6-B498-43B3-948B-1728B52AA6E4}">
                <adec:decorative xmlns:adec="http://schemas.microsoft.com/office/drawing/2017/decorative" xmlns="" val="1"/>
              </a:ext>
            </a:extLst>
          </p:cNvPr>
          <p:cNvSpPr/>
          <p:nvPr userDrawn="1"/>
        </p:nvSpPr>
        <p:spPr>
          <a:xfrm>
            <a:off x="0" y="1625599"/>
            <a:ext cx="12192000" cy="4425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30000" cy="949877"/>
          </a:xfrm>
        </p:spPr>
        <p:txBody>
          <a:bodyPr/>
          <a:lstStyle/>
          <a:p>
            <a:r>
              <a:rPr lang="sv-SE" dirty="0"/>
              <a:t>Klicka här för att ändra mall för rubrikformat</a:t>
            </a:r>
          </a:p>
        </p:txBody>
      </p:sp>
      <p:sp>
        <p:nvSpPr>
          <p:cNvPr id="6" name="Platshållare för bildnummer 5">
            <a:extLst>
              <a:ext uri="{FF2B5EF4-FFF2-40B4-BE49-F238E27FC236}">
                <a16:creationId xmlns:a16="http://schemas.microsoft.com/office/drawing/2014/main" id="{AE1D96D2-CE5B-4DB9-90E8-B6EBAEC89033}"/>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8" name="Platshållare för innehåll 4">
            <a:extLst>
              <a:ext uri="{FF2B5EF4-FFF2-40B4-BE49-F238E27FC236}">
                <a16:creationId xmlns:a16="http://schemas.microsoft.com/office/drawing/2014/main" id="{96CE93CC-1359-4CCF-A9A7-0D4D54F8EA56}"/>
              </a:ext>
            </a:extLst>
          </p:cNvPr>
          <p:cNvSpPr>
            <a:spLocks noGrp="1"/>
          </p:cNvSpPr>
          <p:nvPr>
            <p:ph sz="quarter" idx="13"/>
          </p:nvPr>
        </p:nvSpPr>
        <p:spPr>
          <a:xfrm>
            <a:off x="1720850" y="1804775"/>
            <a:ext cx="8758238" cy="40671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3119649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nehåll, två delar">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600" y="368300"/>
            <a:ext cx="111120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7000" y="1805599"/>
            <a:ext cx="5151592"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3772566593"/>
      </p:ext>
    </p:extLst>
  </p:cSld>
  <p:clrMapOvr>
    <a:masterClrMapping/>
  </p:clrMapOvr>
  <p:hf hdr="0" ftr="0" dt="0"/>
  <p:extLst mod="1">
    <p:ext uri="{DCECCB84-F9BA-43D5-87BE-67443E8EF086}">
      <p15:sldGuideLst xmlns:p15="http://schemas.microsoft.com/office/powerpoint/2012/main">
        <p15:guide id="1" pos="73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två dela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xmlns="" val="1"/>
              </a:ext>
            </a:extLst>
          </p:cNvPr>
          <p:cNvSpPr/>
          <p:nvPr userDrawn="1"/>
        </p:nvSpPr>
        <p:spPr>
          <a:xfrm>
            <a:off x="180000" y="179999"/>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527B897B-5996-4908-A7A9-75583FFA4468}"/>
              </a:ext>
              <a:ext uri="{C183D7F6-B498-43B3-948B-1728B52AA6E4}">
                <adec:decorative xmlns:adec="http://schemas.microsoft.com/office/drawing/2017/decorative" xmlns="" val="1"/>
              </a:ext>
            </a:extLst>
          </p:cNvPr>
          <p:cNvSpPr/>
          <p:nvPr userDrawn="1"/>
        </p:nvSpPr>
        <p:spPr>
          <a:xfrm>
            <a:off x="6141000" y="179999"/>
            <a:ext cx="5871000"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51516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5151600"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21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22" name="Platshållare för text 21">
            <a:extLst>
              <a:ext uri="{FF2B5EF4-FFF2-40B4-BE49-F238E27FC236}">
                <a16:creationId xmlns:a16="http://schemas.microsoft.com/office/drawing/2014/main" id="{7AF83559-D40C-4749-82F6-0DB5F9D8B7E4}"/>
              </a:ext>
            </a:extLst>
          </p:cNvPr>
          <p:cNvSpPr>
            <a:spLocks noGrp="1"/>
          </p:cNvSpPr>
          <p:nvPr>
            <p:ph type="body" sz="quarter" idx="13"/>
          </p:nvPr>
        </p:nvSpPr>
        <p:spPr>
          <a:xfrm>
            <a:off x="6501000" y="368300"/>
            <a:ext cx="5151600" cy="949325"/>
          </a:xfrm>
        </p:spPr>
        <p:txBody>
          <a:bodyPr anchor="b" anchorCtr="0"/>
          <a:lstStyle>
            <a:lvl1pPr marL="0" indent="0" algn="l" defTabSz="914400" rtl="0" eaLnBrk="1" latinLnBrk="0" hangingPunct="1">
              <a:lnSpc>
                <a:spcPct val="90000"/>
              </a:lnSpc>
              <a:spcBef>
                <a:spcPct val="0"/>
              </a:spcBef>
              <a:buNone/>
              <a:defRPr lang="sv-SE" sz="2800" b="1" kern="1200" dirty="0">
                <a:solidFill>
                  <a:schemeClr val="tx1"/>
                </a:solidFill>
                <a:latin typeface="+mn-lt"/>
                <a:ea typeface="+mj-ea"/>
                <a:cs typeface="+mj-cs"/>
              </a:defRPr>
            </a:lvl1pPr>
            <a:lvl2pPr>
              <a:defRPr sz="2800" b="1"/>
            </a:lvl2pPr>
            <a:lvl3pPr>
              <a:defRPr sz="2800" b="1"/>
            </a:lvl3pPr>
            <a:lvl4pPr>
              <a:defRPr sz="2800" b="1"/>
            </a:lvl4pPr>
            <a:lvl5pPr>
              <a:defRPr sz="2800" b="1"/>
            </a:lvl5pPr>
          </a:lstStyle>
          <a:p>
            <a:pPr lvl="0"/>
            <a:r>
              <a:rPr lang="sv-SE" dirty="0"/>
              <a:t>Klicka här för att ändra format på bakgrundstexten</a:t>
            </a:r>
          </a:p>
        </p:txBody>
      </p:sp>
    </p:spTree>
    <p:extLst>
      <p:ext uri="{BB962C8B-B14F-4D97-AF65-F5344CB8AC3E}">
        <p14:creationId xmlns:p14="http://schemas.microsoft.com/office/powerpoint/2010/main" val="149912452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bilder höge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xmlns="" val="1"/>
              </a:ext>
            </a:extLst>
          </p:cNvPr>
          <p:cNvSpPr/>
          <p:nvPr userDrawn="1"/>
        </p:nvSpPr>
        <p:spPr>
          <a:xfrm>
            <a:off x="180000" y="179999"/>
            <a:ext cx="7023714"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6298422"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6298422"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6" name="Platshållare för bild 5">
            <a:extLst>
              <a:ext uri="{FF2B5EF4-FFF2-40B4-BE49-F238E27FC236}">
                <a16:creationId xmlns:a16="http://schemas.microsoft.com/office/drawing/2014/main" id="{4C6E1B76-2B7B-4533-BF68-0C133455A61D}"/>
              </a:ext>
            </a:extLst>
          </p:cNvPr>
          <p:cNvSpPr>
            <a:spLocks noGrp="1"/>
          </p:cNvSpPr>
          <p:nvPr>
            <p:ph type="pic" sz="quarter" idx="13" hasCustomPrompt="1"/>
          </p:nvPr>
        </p:nvSpPr>
        <p:spPr>
          <a:xfrm>
            <a:off x="7299006" y="180001"/>
            <a:ext cx="4711032" cy="2890638"/>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27" name="Platshållare för bild 5">
            <a:extLst>
              <a:ext uri="{FF2B5EF4-FFF2-40B4-BE49-F238E27FC236}">
                <a16:creationId xmlns:a16="http://schemas.microsoft.com/office/drawing/2014/main" id="{4BA08390-5407-41BB-A6E1-93228F694523}"/>
              </a:ext>
            </a:extLst>
          </p:cNvPr>
          <p:cNvSpPr>
            <a:spLocks noGrp="1"/>
          </p:cNvSpPr>
          <p:nvPr>
            <p:ph type="pic" sz="quarter" idx="14" hasCustomPrompt="1"/>
          </p:nvPr>
        </p:nvSpPr>
        <p:spPr>
          <a:xfrm>
            <a:off x="7299006" y="3160638"/>
            <a:ext cx="4711032" cy="2890800"/>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97827432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2E3394-C113-4849-BB1C-5C174A3CF38A}"/>
              </a:ext>
            </a:extLst>
          </p:cNvPr>
          <p:cNvSpPr>
            <a:spLocks noGrp="1"/>
          </p:cNvSpPr>
          <p:nvPr>
            <p:ph type="title"/>
          </p:nvPr>
        </p:nvSpPr>
        <p:spPr>
          <a:xfrm>
            <a:off x="540000" y="368300"/>
            <a:ext cx="9925200" cy="949877"/>
          </a:xfrm>
          <a:prstGeom prst="rect">
            <a:avLst/>
          </a:prstGeom>
        </p:spPr>
        <p:txBody>
          <a:bodyPr vert="horz" lIns="0" tIns="0" rIns="0" bIns="0" rtlCol="0" anchor="b"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6284E1E-CDE1-4D1F-8194-9D49212C3D60}"/>
              </a:ext>
            </a:extLst>
          </p:cNvPr>
          <p:cNvSpPr>
            <a:spLocks noGrp="1"/>
          </p:cNvSpPr>
          <p:nvPr>
            <p:ph type="body" idx="1"/>
          </p:nvPr>
        </p:nvSpPr>
        <p:spPr>
          <a:xfrm>
            <a:off x="1720800" y="1807200"/>
            <a:ext cx="8751938" cy="405861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15898BA3-370F-41F5-91EF-A04E5B8F8F32}"/>
              </a:ext>
              <a:ext uri="{C183D7F6-B498-43B3-948B-1728B52AA6E4}">
                <adec:decorative xmlns:adec="http://schemas.microsoft.com/office/drawing/2017/decorative" xmlns="" val="1"/>
              </a:ext>
            </a:extLst>
          </p:cNvPr>
          <p:cNvSpPr>
            <a:spLocks noGrp="1"/>
          </p:cNvSpPr>
          <p:nvPr>
            <p:ph type="sldNum" sz="quarter" idx="4"/>
          </p:nvPr>
        </p:nvSpPr>
        <p:spPr>
          <a:xfrm>
            <a:off x="288000" y="6356350"/>
            <a:ext cx="360000" cy="252000"/>
          </a:xfrm>
          <a:prstGeom prst="rect">
            <a:avLst/>
          </a:prstGeom>
        </p:spPr>
        <p:txBody>
          <a:bodyPr vert="horz" lIns="0" tIns="0" rIns="0" bIns="0" rtlCol="0" anchor="b" anchorCtr="0"/>
          <a:lstStyle>
            <a:lvl1pPr algn="l">
              <a:defRPr sz="1200">
                <a:solidFill>
                  <a:schemeClr val="tx1"/>
                </a:solidFill>
                <a:latin typeface="+mn-lt"/>
              </a:defRPr>
            </a:lvl1pPr>
          </a:lstStyle>
          <a:p>
            <a:fld id="{5204B58B-0420-4827-A2A8-7A3D043AFDDE}" type="slidenum">
              <a:rPr lang="sv-SE" smtClean="0"/>
              <a:pPr/>
              <a:t>‹#›</a:t>
            </a:fld>
            <a:endParaRPr lang="sv-SE" dirty="0"/>
          </a:p>
        </p:txBody>
      </p:sp>
      <p:grpSp>
        <p:nvGrpSpPr>
          <p:cNvPr id="11" name="Folktandvården" hidden="1">
            <a:extLst>
              <a:ext uri="{FF2B5EF4-FFF2-40B4-BE49-F238E27FC236}">
                <a16:creationId xmlns:a16="http://schemas.microsoft.com/office/drawing/2014/main" id="{46B4192C-A430-416B-BA38-01076CB9C6F4}"/>
              </a:ext>
            </a:extLst>
          </p:cNvPr>
          <p:cNvGrpSpPr/>
          <p:nvPr userDrawn="1"/>
        </p:nvGrpSpPr>
        <p:grpSpPr>
          <a:xfrm>
            <a:off x="9987525" y="6231440"/>
            <a:ext cx="2204474" cy="433293"/>
            <a:chOff x="9987525" y="6231440"/>
            <a:chExt cx="2204474" cy="433293"/>
          </a:xfrm>
        </p:grpSpPr>
        <p:sp>
          <p:nvSpPr>
            <p:cNvPr id="17" name="Rektangel 16">
              <a:extLst>
                <a:ext uri="{FF2B5EF4-FFF2-40B4-BE49-F238E27FC236}">
                  <a16:creationId xmlns:a16="http://schemas.microsoft.com/office/drawing/2014/main" id="{F28F0DCF-1CC6-4CA0-9C6B-7A6A9001166F}"/>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FEDAC4F5-53DC-4758-B526-A1BD86931DC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0" name="Bild 9">
              <a:extLst>
                <a:ext uri="{FF2B5EF4-FFF2-40B4-BE49-F238E27FC236}">
                  <a16:creationId xmlns:a16="http://schemas.microsoft.com/office/drawing/2014/main" id="{B14777EB-4318-44AF-8036-D55F7A6420FF}"/>
                </a:ext>
              </a:extLst>
            </p:cNvPr>
            <p:cNvPicPr>
              <a:picLocks noChangeAspect="1"/>
            </p:cNvPicPr>
            <p:nvPr userDrawn="1"/>
          </p:nvPicPr>
          <p:blipFill>
            <a:blip r:embed="rId26" cstate="hq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tretch>
              <a:fillRect/>
            </a:stretch>
          </p:blipFill>
          <p:spPr>
            <a:xfrm>
              <a:off x="10071462" y="6301064"/>
              <a:ext cx="1832076" cy="305346"/>
            </a:xfrm>
            <a:prstGeom prst="rect">
              <a:avLst/>
            </a:prstGeom>
          </p:spPr>
        </p:pic>
      </p:grpSp>
      <p:grpSp>
        <p:nvGrpSpPr>
          <p:cNvPr id="19" name="Region Östergötland">
            <a:extLst>
              <a:ext uri="{FF2B5EF4-FFF2-40B4-BE49-F238E27FC236}">
                <a16:creationId xmlns:a16="http://schemas.microsoft.com/office/drawing/2014/main" id="{12B8B0FE-E494-49FD-B26D-9B726E254203}"/>
              </a:ext>
              <a:ext uri="{C183D7F6-B498-43B3-948B-1728B52AA6E4}">
                <adec:decorative xmlns:adec="http://schemas.microsoft.com/office/drawing/2017/decorative" xmlns="" val="1"/>
              </a:ext>
            </a:extLst>
          </p:cNvPr>
          <p:cNvGrpSpPr/>
          <p:nvPr userDrawn="1"/>
        </p:nvGrpSpPr>
        <p:grpSpPr>
          <a:xfrm>
            <a:off x="10574113" y="6231792"/>
            <a:ext cx="1616646" cy="433117"/>
            <a:chOff x="10580645" y="6231792"/>
            <a:chExt cx="1616646" cy="433117"/>
          </a:xfrm>
        </p:grpSpPr>
        <p:sp>
          <p:nvSpPr>
            <p:cNvPr id="20" name="Frihandsfigur: Form 19">
              <a:extLst>
                <a:ext uri="{FF2B5EF4-FFF2-40B4-BE49-F238E27FC236}">
                  <a16:creationId xmlns:a16="http://schemas.microsoft.com/office/drawing/2014/main" id="{E29E9866-AB3F-4A58-BC98-5E1FEF56ED1F}"/>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ADBD61C2-B8AD-4888-B30A-1F1537F6107F}"/>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4" name="xxLanguageTextBox"/>
          <p:cNvSpPr/>
          <p:nvPr userDrawn="1">
            <p:custDataLst>
              <p:tags r:id="rId25"/>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smtClean="0"/>
          </a:p>
        </p:txBody>
      </p:sp>
    </p:spTree>
    <p:extLst>
      <p:ext uri="{BB962C8B-B14F-4D97-AF65-F5344CB8AC3E}">
        <p14:creationId xmlns:p14="http://schemas.microsoft.com/office/powerpoint/2010/main" val="2397258563"/>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78" r:id="rId3"/>
    <p:sldLayoutId id="2147483679" r:id="rId4"/>
    <p:sldLayoutId id="2147483680" r:id="rId5"/>
    <p:sldLayoutId id="2147483681" r:id="rId6"/>
    <p:sldLayoutId id="2147483682" r:id="rId7"/>
    <p:sldLayoutId id="2147483683" r:id="rId8"/>
    <p:sldLayoutId id="2147483698" r:id="rId9"/>
    <p:sldLayoutId id="2147483699" r:id="rId10"/>
    <p:sldLayoutId id="2147483684" r:id="rId11"/>
    <p:sldLayoutId id="2147483685" r:id="rId12"/>
    <p:sldLayoutId id="2147483694" r:id="rId13"/>
    <p:sldLayoutId id="2147483687" r:id="rId14"/>
    <p:sldLayoutId id="2147483688" r:id="rId15"/>
    <p:sldLayoutId id="2147483695" r:id="rId16"/>
    <p:sldLayoutId id="2147483700" r:id="rId17"/>
    <p:sldLayoutId id="2147483696" r:id="rId18"/>
    <p:sldLayoutId id="2147483702" r:id="rId19"/>
    <p:sldLayoutId id="2147483692" r:id="rId20"/>
    <p:sldLayoutId id="2147483693" r:id="rId21"/>
    <p:sldLayoutId id="2147483701" r:id="rId22"/>
    <p:sldLayoutId id="2147483655"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180000" indent="-18000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44767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4pPr>
      <a:lvl5pPr marL="1257300" indent="-179388" algn="l" defTabSz="89535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32" userDrawn="1">
          <p15:clr>
            <a:srgbClr val="F26B43"/>
          </p15:clr>
        </p15:guide>
        <p15:guide id="3" pos="338" userDrawn="1">
          <p15:clr>
            <a:srgbClr val="F26B43"/>
          </p15:clr>
        </p15:guide>
        <p15:guide id="4" pos="7346" userDrawn="1">
          <p15:clr>
            <a:srgbClr val="F26B43"/>
          </p15:clr>
        </p15:guide>
        <p15:guide id="5" pos="1084" userDrawn="1">
          <p15:clr>
            <a:srgbClr val="F26B43"/>
          </p15:clr>
        </p15:guide>
        <p15:guide id="6" orient="horz" pos="1133" userDrawn="1">
          <p15:clr>
            <a:srgbClr val="F26B43"/>
          </p15:clr>
        </p15:guide>
        <p15:guide id="7" orient="horz" pos="3695" userDrawn="1">
          <p15:clr>
            <a:srgbClr val="F26B43"/>
          </p15:clr>
        </p15:guide>
        <p15:guide id="8" orient="horz" pos="3812" userDrawn="1">
          <p15:clr>
            <a:srgbClr val="F26B43"/>
          </p15:clr>
        </p15:guide>
        <p15:guide id="9" orient="horz" pos="232" userDrawn="1">
          <p15:clr>
            <a:srgbClr val="F26B43"/>
          </p15:clr>
        </p15:guide>
        <p15:guide id="10" orient="horz" pos="83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https://www.1177.se/Ostergotland/liv--halsa/"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s://ledsys.lio.se/Document/Document?DocumentNumber=58936&amp;disableRedirect=1" TargetMode="External"/><Relationship Id="rId5" Type="http://schemas.openxmlformats.org/officeDocument/2006/relationships/hyperlink" Target="https://vardgivare.regionostergotland.se/vgw/utveckling-och-kompetens/utvecklings--och-forbattringsarbete/halsoframjande-och-sjukdomsforebyggande-arbete" TargetMode="External"/><Relationship Id="rId4" Type="http://schemas.openxmlformats.org/officeDocument/2006/relationships/hyperlink" Target="https://vardgivare.regionostergotland.se/vgw/kunskapsstod/levnadsvano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s://ledsys.lio.se/Document/Document?DocumentNumber=6077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hyperlink" Target="mailto:sofie.westerberg@regionostergotland.se" TargetMode="External"/><Relationship Id="rId4" Type="http://schemas.openxmlformats.org/officeDocument/2006/relationships/hyperlink" Target="https://vardgivare.regionostergotland.se/vgw/kunskapsstod/levnadsvano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5A503F-55DF-4592-97CA-D0517782DB5F}"/>
              </a:ext>
            </a:extLst>
          </p:cNvPr>
          <p:cNvSpPr>
            <a:spLocks noGrp="1"/>
          </p:cNvSpPr>
          <p:nvPr>
            <p:ph type="ctrTitle"/>
          </p:nvPr>
        </p:nvSpPr>
        <p:spPr/>
        <p:txBody>
          <a:bodyPr/>
          <a:lstStyle/>
          <a:p>
            <a:r>
              <a:rPr lang="sv-SE" dirty="0" smtClean="0"/>
              <a:t>Regionalt vårdprogram</a:t>
            </a:r>
            <a:endParaRPr lang="sv-SE" dirty="0"/>
          </a:p>
        </p:txBody>
      </p:sp>
      <p:sp>
        <p:nvSpPr>
          <p:cNvPr id="3" name="Underrubrik 2">
            <a:extLst>
              <a:ext uri="{FF2B5EF4-FFF2-40B4-BE49-F238E27FC236}">
                <a16:creationId xmlns:a16="http://schemas.microsoft.com/office/drawing/2014/main" id="{FD086EDF-7F58-4D7A-9A76-DC9DEA88F662}"/>
              </a:ext>
            </a:extLst>
          </p:cNvPr>
          <p:cNvSpPr>
            <a:spLocks noGrp="1"/>
          </p:cNvSpPr>
          <p:nvPr>
            <p:ph type="subTitle" idx="1"/>
          </p:nvPr>
        </p:nvSpPr>
        <p:spPr/>
        <p:txBody>
          <a:bodyPr/>
          <a:lstStyle/>
          <a:p>
            <a:r>
              <a:rPr lang="sv-SE" dirty="0" smtClean="0"/>
              <a:t>Levnadsvanor</a:t>
            </a:r>
            <a:endParaRPr lang="sv-SE" dirty="0"/>
          </a:p>
        </p:txBody>
      </p:sp>
    </p:spTree>
    <p:extLst>
      <p:ext uri="{BB962C8B-B14F-4D97-AF65-F5344CB8AC3E}">
        <p14:creationId xmlns:p14="http://schemas.microsoft.com/office/powerpoint/2010/main" val="339759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Åtgärds- och diagnoskoder</a:t>
            </a:r>
            <a:endParaRPr lang="sv-SE" dirty="0"/>
          </a:p>
        </p:txBody>
      </p:sp>
      <p:sp>
        <p:nvSpPr>
          <p:cNvPr id="3" name="Platshållare för innehåll 2"/>
          <p:cNvSpPr>
            <a:spLocks noGrp="1"/>
          </p:cNvSpPr>
          <p:nvPr>
            <p:ph sz="half" idx="1"/>
          </p:nvPr>
        </p:nvSpPr>
        <p:spPr/>
        <p:txBody>
          <a:bodyPr/>
          <a:lstStyle/>
          <a:p>
            <a:pPr marL="0" indent="0">
              <a:buNone/>
            </a:pPr>
            <a:r>
              <a:rPr lang="sv-SE" b="1" dirty="0" smtClean="0"/>
              <a:t>Tobak</a:t>
            </a:r>
          </a:p>
          <a:p>
            <a:pPr marL="0" indent="0">
              <a:lnSpc>
                <a:spcPct val="100000"/>
              </a:lnSpc>
              <a:buNone/>
            </a:pPr>
            <a:r>
              <a:rPr lang="sv-SE" dirty="0" smtClean="0"/>
              <a:t>Enkla råd: DV111</a:t>
            </a:r>
            <a:br>
              <a:rPr lang="sv-SE" dirty="0" smtClean="0"/>
            </a:br>
            <a:r>
              <a:rPr lang="sv-SE" dirty="0" smtClean="0"/>
              <a:t>Rådgivande samtal: DV112 </a:t>
            </a:r>
            <a:br>
              <a:rPr lang="sv-SE" dirty="0" smtClean="0"/>
            </a:br>
            <a:r>
              <a:rPr lang="sv-SE" dirty="0" smtClean="0"/>
              <a:t>Kvalificerat rådgivande samtal: DV113</a:t>
            </a:r>
          </a:p>
          <a:p>
            <a:pPr marL="0" indent="0">
              <a:lnSpc>
                <a:spcPct val="100000"/>
              </a:lnSpc>
              <a:buNone/>
            </a:pPr>
            <a:r>
              <a:rPr lang="sv-SE" dirty="0" smtClean="0"/>
              <a:t>Z72.0 Tobaksbruk</a:t>
            </a:r>
            <a:br>
              <a:rPr lang="sv-SE" dirty="0" smtClean="0"/>
            </a:br>
            <a:r>
              <a:rPr lang="sv-SE" dirty="0" smtClean="0"/>
              <a:t>F17.2 Tobaksberoende</a:t>
            </a:r>
          </a:p>
          <a:p>
            <a:pPr marL="0" indent="0">
              <a:buNone/>
            </a:pPr>
            <a:r>
              <a:rPr lang="sv-SE" b="1" dirty="0" smtClean="0"/>
              <a:t>Matvanor</a:t>
            </a:r>
            <a:endParaRPr lang="sv-SE" b="1" dirty="0"/>
          </a:p>
          <a:p>
            <a:pPr marL="0" indent="0">
              <a:lnSpc>
                <a:spcPct val="100000"/>
              </a:lnSpc>
              <a:buNone/>
            </a:pPr>
            <a:r>
              <a:rPr lang="sv-SE" dirty="0"/>
              <a:t>Enkla råd: </a:t>
            </a:r>
            <a:r>
              <a:rPr lang="sv-SE" dirty="0" smtClean="0"/>
              <a:t>DV141</a:t>
            </a:r>
            <a:br>
              <a:rPr lang="sv-SE" dirty="0" smtClean="0"/>
            </a:br>
            <a:r>
              <a:rPr lang="sv-SE" dirty="0" smtClean="0"/>
              <a:t>Rådgivande </a:t>
            </a:r>
            <a:r>
              <a:rPr lang="sv-SE" dirty="0"/>
              <a:t>samtal: DV142 </a:t>
            </a:r>
            <a:r>
              <a:rPr lang="sv-SE" dirty="0" smtClean="0"/>
              <a:t/>
            </a:r>
            <a:br>
              <a:rPr lang="sv-SE" dirty="0" smtClean="0"/>
            </a:br>
            <a:r>
              <a:rPr lang="sv-SE" dirty="0" smtClean="0"/>
              <a:t>Kvalificerat </a:t>
            </a:r>
            <a:r>
              <a:rPr lang="sv-SE" dirty="0"/>
              <a:t>rådgivande samtal: </a:t>
            </a:r>
            <a:r>
              <a:rPr lang="sv-SE" dirty="0" smtClean="0"/>
              <a:t>DV143</a:t>
            </a:r>
          </a:p>
          <a:p>
            <a:pPr marL="0" indent="0">
              <a:lnSpc>
                <a:spcPct val="100000"/>
              </a:lnSpc>
              <a:buNone/>
            </a:pPr>
            <a:r>
              <a:rPr lang="sv-SE" dirty="0" smtClean="0"/>
              <a:t>Z72.4 </a:t>
            </a:r>
            <a:r>
              <a:rPr lang="sv-SE" dirty="0"/>
              <a:t>Olämplig diet och olämpliga matvanor (likställt med ohälsosamma matvanor)</a:t>
            </a:r>
          </a:p>
          <a:p>
            <a:pPr marL="0" indent="0">
              <a:lnSpc>
                <a:spcPct val="100000"/>
              </a:lnSpc>
              <a:buNone/>
            </a:pPr>
            <a:endParaRPr lang="sv-SE" dirty="0"/>
          </a:p>
        </p:txBody>
      </p:sp>
      <p:sp>
        <p:nvSpPr>
          <p:cNvPr id="4" name="Platshållare för innehåll 3"/>
          <p:cNvSpPr>
            <a:spLocks noGrp="1"/>
          </p:cNvSpPr>
          <p:nvPr>
            <p:ph sz="half" idx="2"/>
          </p:nvPr>
        </p:nvSpPr>
        <p:spPr/>
        <p:txBody>
          <a:bodyPr/>
          <a:lstStyle/>
          <a:p>
            <a:pPr marL="0" indent="0">
              <a:buNone/>
            </a:pPr>
            <a:r>
              <a:rPr lang="sv-SE" b="1" dirty="0"/>
              <a:t>Alkohol</a:t>
            </a:r>
          </a:p>
          <a:p>
            <a:pPr marL="0" indent="0">
              <a:lnSpc>
                <a:spcPct val="100000"/>
              </a:lnSpc>
              <a:buNone/>
            </a:pPr>
            <a:r>
              <a:rPr lang="sv-SE" dirty="0"/>
              <a:t>Enkla råd: </a:t>
            </a:r>
            <a:r>
              <a:rPr lang="sv-SE" dirty="0" smtClean="0"/>
              <a:t>DV121</a:t>
            </a:r>
            <a:br>
              <a:rPr lang="sv-SE" dirty="0" smtClean="0"/>
            </a:br>
            <a:r>
              <a:rPr lang="sv-SE" dirty="0" smtClean="0"/>
              <a:t>Rådgivande </a:t>
            </a:r>
            <a:r>
              <a:rPr lang="sv-SE" dirty="0"/>
              <a:t>samtal: DV122 </a:t>
            </a:r>
            <a:r>
              <a:rPr lang="sv-SE" dirty="0" smtClean="0"/>
              <a:t/>
            </a:r>
            <a:br>
              <a:rPr lang="sv-SE" dirty="0" smtClean="0"/>
            </a:br>
            <a:r>
              <a:rPr lang="sv-SE" dirty="0" smtClean="0"/>
              <a:t>Kvalificerat </a:t>
            </a:r>
            <a:r>
              <a:rPr lang="sv-SE" dirty="0"/>
              <a:t>rådgivande samtal: DV123</a:t>
            </a:r>
          </a:p>
          <a:p>
            <a:pPr marL="0" indent="0">
              <a:lnSpc>
                <a:spcPct val="100000"/>
              </a:lnSpc>
              <a:buNone/>
            </a:pPr>
            <a:r>
              <a:rPr lang="sv-SE" dirty="0" smtClean="0"/>
              <a:t>Z72.1 Alkoholbruk</a:t>
            </a:r>
            <a:br>
              <a:rPr lang="sv-SE" dirty="0" smtClean="0"/>
            </a:br>
            <a:r>
              <a:rPr lang="sv-SE" dirty="0" smtClean="0"/>
              <a:t>F10.1 </a:t>
            </a:r>
            <a:r>
              <a:rPr lang="sv-SE" dirty="0"/>
              <a:t>Skadligt bruk av </a:t>
            </a:r>
            <a:r>
              <a:rPr lang="sv-SE" dirty="0" smtClean="0"/>
              <a:t>alkohol</a:t>
            </a:r>
            <a:br>
              <a:rPr lang="sv-SE" dirty="0" smtClean="0"/>
            </a:br>
            <a:r>
              <a:rPr lang="sv-SE" dirty="0" smtClean="0"/>
              <a:t>F10.2 Alkoholberoende</a:t>
            </a:r>
            <a:endParaRPr lang="sv-SE" dirty="0"/>
          </a:p>
          <a:p>
            <a:pPr marL="0" indent="0">
              <a:buNone/>
            </a:pPr>
            <a:r>
              <a:rPr lang="sv-SE" b="1" dirty="0" smtClean="0"/>
              <a:t>Fysisk </a:t>
            </a:r>
            <a:r>
              <a:rPr lang="sv-SE" b="1" dirty="0"/>
              <a:t>aktivitet</a:t>
            </a:r>
          </a:p>
          <a:p>
            <a:pPr marL="0" indent="0">
              <a:lnSpc>
                <a:spcPct val="100000"/>
              </a:lnSpc>
              <a:buNone/>
            </a:pPr>
            <a:r>
              <a:rPr lang="sv-SE" dirty="0"/>
              <a:t>Enkla </a:t>
            </a:r>
            <a:r>
              <a:rPr lang="sv-SE" dirty="0" smtClean="0"/>
              <a:t>råd: DV131</a:t>
            </a:r>
            <a:br>
              <a:rPr lang="sv-SE" dirty="0" smtClean="0"/>
            </a:br>
            <a:r>
              <a:rPr lang="sv-SE" dirty="0" smtClean="0"/>
              <a:t>Rådgivande samtal: DV132 </a:t>
            </a:r>
            <a:br>
              <a:rPr lang="sv-SE" dirty="0" smtClean="0"/>
            </a:br>
            <a:r>
              <a:rPr lang="sv-SE" dirty="0" smtClean="0"/>
              <a:t>Kvalificerat </a:t>
            </a:r>
            <a:r>
              <a:rPr lang="sv-SE" dirty="0"/>
              <a:t>rådgivande </a:t>
            </a:r>
            <a:r>
              <a:rPr lang="sv-SE" dirty="0" smtClean="0"/>
              <a:t>samtal: DV133</a:t>
            </a:r>
            <a:br>
              <a:rPr lang="sv-SE" dirty="0" smtClean="0"/>
            </a:br>
            <a:r>
              <a:rPr lang="sv-SE" dirty="0" smtClean="0"/>
              <a:t>Utfärdande/uppföljning av </a:t>
            </a:r>
            <a:r>
              <a:rPr lang="sv-SE" dirty="0" err="1" smtClean="0"/>
              <a:t>FaR</a:t>
            </a:r>
            <a:r>
              <a:rPr lang="sv-SE" dirty="0" smtClean="0"/>
              <a:t>: DV200/AW005</a:t>
            </a:r>
          </a:p>
          <a:p>
            <a:pPr marL="0" indent="0">
              <a:buNone/>
            </a:pPr>
            <a:r>
              <a:rPr lang="sv-SE" dirty="0" smtClean="0"/>
              <a:t>Z72.3 </a:t>
            </a:r>
            <a:r>
              <a:rPr lang="sv-SE" dirty="0"/>
              <a:t>Brist på fysisk träning (likställt med otillräcklig fysisk aktivitet)</a:t>
            </a:r>
          </a:p>
          <a:p>
            <a:pPr marL="0" indent="0">
              <a:buNone/>
            </a:pPr>
            <a:endParaRPr lang="sv-SE" dirty="0"/>
          </a:p>
          <a:p>
            <a:endParaRPr lang="sv-SE" dirty="0"/>
          </a:p>
        </p:txBody>
      </p:sp>
      <p:sp>
        <p:nvSpPr>
          <p:cNvPr id="5" name="Platshållare för bildnummer 4"/>
          <p:cNvSpPr>
            <a:spLocks noGrp="1"/>
          </p:cNvSpPr>
          <p:nvPr>
            <p:ph type="sldNum" sz="quarter" idx="12"/>
          </p:nvPr>
        </p:nvSpPr>
        <p:spPr/>
        <p:txBody>
          <a:bodyPr/>
          <a:lstStyle/>
          <a:p>
            <a:fld id="{5204B58B-0420-4827-A2A8-7A3D043AFDDE}" type="slidenum">
              <a:rPr lang="sv-SE" smtClean="0"/>
              <a:t>10</a:t>
            </a:fld>
            <a:endParaRPr lang="sv-SE" dirty="0"/>
          </a:p>
        </p:txBody>
      </p:sp>
      <p:sp>
        <p:nvSpPr>
          <p:cNvPr id="6" name="Rektangel 5"/>
          <p:cNvSpPr/>
          <p:nvPr/>
        </p:nvSpPr>
        <p:spPr>
          <a:xfrm>
            <a:off x="8110846" y="235939"/>
            <a:ext cx="3816249" cy="1569660"/>
          </a:xfrm>
          <a:prstGeom prst="rect">
            <a:avLst/>
          </a:prstGeom>
          <a:solidFill>
            <a:schemeClr val="accent4">
              <a:alpha val="20000"/>
            </a:schemeClr>
          </a:solidFill>
          <a:ln>
            <a:solidFill>
              <a:schemeClr val="accent4"/>
            </a:solidFill>
          </a:ln>
          <a:effectLst/>
        </p:spPr>
        <p:txBody>
          <a:bodyPr wrap="square">
            <a:spAutoFit/>
          </a:bodyPr>
          <a:lstStyle/>
          <a:p>
            <a:pPr lvl="0">
              <a:defRPr/>
            </a:pPr>
            <a:r>
              <a:rPr lang="sv-SE" sz="1600" dirty="0"/>
              <a:t>Hälso- och sjukvårdspersonal som möter patienter där det är relevant att ställa frågor om levnadsvanor använder Z-koder, medarbetare som behandlar eller stöttar i alkohol- och tobaksberoende använder F-koder. </a:t>
            </a:r>
          </a:p>
        </p:txBody>
      </p:sp>
    </p:spTree>
    <p:extLst>
      <p:ext uri="{BB962C8B-B14F-4D97-AF65-F5344CB8AC3E}">
        <p14:creationId xmlns:p14="http://schemas.microsoft.com/office/powerpoint/2010/main" val="2904496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sertedImage"/>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625" r="16625"/>
          <a:stretch>
            <a:fillRect/>
          </a:stretch>
        </p:blipFill>
        <p:spPr>
          <a:xfrm>
            <a:off x="6093375" y="179839"/>
            <a:ext cx="5871000" cy="5871601"/>
          </a:xfrm>
        </p:spPr>
      </p:pic>
      <p:sp>
        <p:nvSpPr>
          <p:cNvPr id="3" name="Rubrik 2"/>
          <p:cNvSpPr>
            <a:spLocks noGrp="1"/>
          </p:cNvSpPr>
          <p:nvPr>
            <p:ph type="title"/>
          </p:nvPr>
        </p:nvSpPr>
        <p:spPr/>
        <p:txBody>
          <a:bodyPr/>
          <a:lstStyle/>
          <a:p>
            <a:r>
              <a:rPr lang="sv-SE" dirty="0" smtClean="0"/>
              <a:t>Stödstruktur </a:t>
            </a:r>
            <a:endParaRPr lang="sv-SE" dirty="0"/>
          </a:p>
        </p:txBody>
      </p:sp>
      <p:sp>
        <p:nvSpPr>
          <p:cNvPr id="4" name="Platshållare för innehåll 3"/>
          <p:cNvSpPr>
            <a:spLocks noGrp="1"/>
          </p:cNvSpPr>
          <p:nvPr>
            <p:ph sz="half" idx="1"/>
          </p:nvPr>
        </p:nvSpPr>
        <p:spPr/>
        <p:txBody>
          <a:bodyPr/>
          <a:lstStyle/>
          <a:p>
            <a:r>
              <a:rPr lang="sv-SE" dirty="0" smtClean="0"/>
              <a:t>Det finns en stödstruktur kopplat till arbetet med levnadsvanor:</a:t>
            </a:r>
          </a:p>
          <a:p>
            <a:pPr lvl="1"/>
            <a:r>
              <a:rPr lang="sv-SE" dirty="0" smtClean="0">
                <a:hlinkClick r:id="rId4"/>
              </a:rPr>
              <a:t>Nationella och regionala dokument </a:t>
            </a:r>
            <a:r>
              <a:rPr lang="sv-SE" dirty="0" smtClean="0"/>
              <a:t>kopplat till levnadsvanor.</a:t>
            </a:r>
          </a:p>
          <a:p>
            <a:pPr lvl="1"/>
            <a:r>
              <a:rPr lang="sv-SE" dirty="0" smtClean="0">
                <a:hlinkClick r:id="rId5"/>
              </a:rPr>
              <a:t>Processkartor</a:t>
            </a:r>
            <a:r>
              <a:rPr lang="sv-SE" dirty="0" smtClean="0"/>
              <a:t> för att se patientens väg genom hälso- och sjukvården.</a:t>
            </a:r>
          </a:p>
          <a:p>
            <a:pPr lvl="1"/>
            <a:r>
              <a:rPr lang="sv-SE" dirty="0" smtClean="0"/>
              <a:t>Utbildningar i Kompetensportalen:</a:t>
            </a:r>
          </a:p>
          <a:p>
            <a:pPr lvl="2"/>
            <a:r>
              <a:rPr lang="sv-SE" dirty="0"/>
              <a:t>Generell </a:t>
            </a:r>
            <a:r>
              <a:rPr lang="sv-SE" dirty="0" smtClean="0"/>
              <a:t>levnadsvaneutbildning (digital). </a:t>
            </a:r>
          </a:p>
          <a:p>
            <a:pPr lvl="2"/>
            <a:r>
              <a:rPr lang="sv-SE" dirty="0" smtClean="0"/>
              <a:t>MI-workshops.</a:t>
            </a:r>
            <a:endParaRPr lang="sv-SE" dirty="0"/>
          </a:p>
          <a:p>
            <a:pPr lvl="2"/>
            <a:r>
              <a:rPr lang="sv-SE" dirty="0"/>
              <a:t>Diplomerad </a:t>
            </a:r>
            <a:r>
              <a:rPr lang="sv-SE" dirty="0" smtClean="0"/>
              <a:t>tobaksavvänjare.</a:t>
            </a:r>
            <a:endParaRPr lang="sv-SE" dirty="0"/>
          </a:p>
          <a:p>
            <a:pPr lvl="2"/>
            <a:r>
              <a:rPr lang="sv-SE" dirty="0"/>
              <a:t>Fysisk aktivitet på recept (</a:t>
            </a:r>
            <a:r>
              <a:rPr lang="sv-SE" dirty="0" err="1"/>
              <a:t>FaR</a:t>
            </a:r>
            <a:r>
              <a:rPr lang="sv-SE" dirty="0" smtClean="0"/>
              <a:t>) (digital).</a:t>
            </a:r>
          </a:p>
          <a:p>
            <a:pPr lvl="1"/>
            <a:r>
              <a:rPr lang="sv-SE" dirty="0" smtClean="0"/>
              <a:t>Patientmaterialet </a:t>
            </a:r>
            <a:r>
              <a:rPr lang="sv-SE" dirty="0" smtClean="0">
                <a:hlinkClick r:id="rId6"/>
              </a:rPr>
              <a:t>Din guide till hälsa</a:t>
            </a:r>
            <a:endParaRPr lang="sv-SE" dirty="0" smtClean="0"/>
          </a:p>
          <a:p>
            <a:pPr lvl="1"/>
            <a:r>
              <a:rPr lang="sv-SE" dirty="0" smtClean="0">
                <a:hlinkClick r:id="rId7"/>
              </a:rPr>
              <a:t>Patientinformation på 1177</a:t>
            </a:r>
            <a:endParaRPr lang="sv-SE" dirty="0" smtClean="0"/>
          </a:p>
        </p:txBody>
      </p:sp>
      <p:sp>
        <p:nvSpPr>
          <p:cNvPr id="5" name="Platshållare för bildnummer 4"/>
          <p:cNvSpPr>
            <a:spLocks noGrp="1"/>
          </p:cNvSpPr>
          <p:nvPr>
            <p:ph type="sldNum" sz="quarter" idx="12"/>
          </p:nvPr>
        </p:nvSpPr>
        <p:spPr/>
        <p:txBody>
          <a:bodyPr/>
          <a:lstStyle/>
          <a:p>
            <a:fld id="{5204B58B-0420-4827-A2A8-7A3D043AFDDE}" type="slidenum">
              <a:rPr lang="sv-SE" smtClean="0"/>
              <a:t>11</a:t>
            </a:fld>
            <a:endParaRPr lang="sv-SE" dirty="0"/>
          </a:p>
        </p:txBody>
      </p:sp>
    </p:spTree>
    <p:extLst>
      <p:ext uri="{BB962C8B-B14F-4D97-AF65-F5344CB8AC3E}">
        <p14:creationId xmlns:p14="http://schemas.microsoft.com/office/powerpoint/2010/main" val="531864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sertedImage"/>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675" r="16675"/>
          <a:stretch>
            <a:fillRect/>
          </a:stretch>
        </p:blipFill>
        <p:spPr/>
      </p:pic>
      <p:sp>
        <p:nvSpPr>
          <p:cNvPr id="2" name="Rubrik 1"/>
          <p:cNvSpPr>
            <a:spLocks noGrp="1"/>
          </p:cNvSpPr>
          <p:nvPr>
            <p:ph type="title"/>
          </p:nvPr>
        </p:nvSpPr>
        <p:spPr/>
        <p:txBody>
          <a:bodyPr/>
          <a:lstStyle/>
          <a:p>
            <a:r>
              <a:rPr lang="sv-SE" dirty="0" smtClean="0"/>
              <a:t>Implementering – hur gör vi nu?</a:t>
            </a:r>
            <a:endParaRPr lang="sv-SE" dirty="0"/>
          </a:p>
        </p:txBody>
      </p:sp>
      <p:sp>
        <p:nvSpPr>
          <p:cNvPr id="5" name="Platshållare för innehåll 4"/>
          <p:cNvSpPr>
            <a:spLocks noGrp="1"/>
          </p:cNvSpPr>
          <p:nvPr>
            <p:ph sz="half" idx="1"/>
          </p:nvPr>
        </p:nvSpPr>
        <p:spPr/>
        <p:txBody>
          <a:bodyPr/>
          <a:lstStyle/>
          <a:p>
            <a:r>
              <a:rPr lang="sv-SE" dirty="0" smtClean="0"/>
              <a:t>Vårdprogrammet finns i </a:t>
            </a:r>
            <a:r>
              <a:rPr lang="sv-SE" dirty="0" smtClean="0">
                <a:hlinkClick r:id="rId4"/>
              </a:rPr>
              <a:t>Dokumenta</a:t>
            </a:r>
            <a:r>
              <a:rPr lang="sv-SE" dirty="0" smtClean="0"/>
              <a:t>.</a:t>
            </a:r>
            <a:endParaRPr lang="sv-SE" dirty="0" smtClean="0">
              <a:solidFill>
                <a:srgbClr val="FF0000"/>
              </a:solidFill>
            </a:endParaRPr>
          </a:p>
          <a:p>
            <a:r>
              <a:rPr lang="sv-SE" dirty="0" smtClean="0"/>
              <a:t>Verksamheterna implementerar vårdprogrammet i </a:t>
            </a:r>
            <a:r>
              <a:rPr lang="sv-SE" dirty="0"/>
              <a:t>sina </a:t>
            </a:r>
            <a:r>
              <a:rPr lang="sv-SE" dirty="0" smtClean="0"/>
              <a:t>strukturer.</a:t>
            </a:r>
          </a:p>
          <a:p>
            <a:r>
              <a:rPr lang="sv-SE" dirty="0" smtClean="0"/>
              <a:t>Använd gärna materialet i stödstrukturen för att underlätta implementeringen.</a:t>
            </a:r>
          </a:p>
          <a:p>
            <a:r>
              <a:rPr lang="sv-SE" dirty="0" smtClean="0"/>
              <a:t>Genomför gärna en GAP-analys i er verksamhet.</a:t>
            </a:r>
            <a:endParaRPr lang="sv-SE" dirty="0"/>
          </a:p>
          <a:p>
            <a:pPr marL="0" indent="0">
              <a:buNone/>
            </a:pPr>
            <a:endParaRPr lang="sv-SE" dirty="0"/>
          </a:p>
        </p:txBody>
      </p:sp>
      <p:sp>
        <p:nvSpPr>
          <p:cNvPr id="3" name="Platshållare för bildnummer 2"/>
          <p:cNvSpPr>
            <a:spLocks noGrp="1"/>
          </p:cNvSpPr>
          <p:nvPr>
            <p:ph type="sldNum" sz="quarter" idx="12"/>
          </p:nvPr>
        </p:nvSpPr>
        <p:spPr/>
        <p:txBody>
          <a:bodyPr/>
          <a:lstStyle/>
          <a:p>
            <a:fld id="{5204B58B-0420-4827-A2A8-7A3D043AFDDE}" type="slidenum">
              <a:rPr lang="sv-SE" smtClean="0"/>
              <a:t>12</a:t>
            </a:fld>
            <a:endParaRPr lang="sv-SE" dirty="0"/>
          </a:p>
        </p:txBody>
      </p:sp>
    </p:spTree>
    <p:extLst>
      <p:ext uri="{BB962C8B-B14F-4D97-AF65-F5344CB8AC3E}">
        <p14:creationId xmlns:p14="http://schemas.microsoft.com/office/powerpoint/2010/main" val="2130768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sertedImage"/>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5229" b="15229"/>
          <a:stretch>
            <a:fillRect/>
          </a:stretch>
        </p:blipFill>
        <p:spPr/>
      </p:pic>
      <p:sp>
        <p:nvSpPr>
          <p:cNvPr id="5" name="Rubrik 4"/>
          <p:cNvSpPr>
            <a:spLocks noGrp="1"/>
          </p:cNvSpPr>
          <p:nvPr>
            <p:ph type="title"/>
          </p:nvPr>
        </p:nvSpPr>
        <p:spPr/>
        <p:txBody>
          <a:bodyPr/>
          <a:lstStyle/>
          <a:p>
            <a:r>
              <a:rPr lang="sv-SE" dirty="0" smtClean="0"/>
              <a:t>Var kan jag vända mig?</a:t>
            </a:r>
            <a:endParaRPr lang="sv-SE" dirty="0"/>
          </a:p>
        </p:txBody>
      </p:sp>
      <p:sp>
        <p:nvSpPr>
          <p:cNvPr id="6" name="Platshållare för innehåll 5"/>
          <p:cNvSpPr>
            <a:spLocks noGrp="1"/>
          </p:cNvSpPr>
          <p:nvPr>
            <p:ph sz="half" idx="1"/>
          </p:nvPr>
        </p:nvSpPr>
        <p:spPr/>
        <p:txBody>
          <a:bodyPr/>
          <a:lstStyle/>
          <a:p>
            <a:r>
              <a:rPr lang="sv-SE" dirty="0" smtClean="0"/>
              <a:t>Vid frågor och funderingar finns mycket stöd och information på sidan </a:t>
            </a:r>
            <a:r>
              <a:rPr lang="sv-SE" dirty="0" smtClean="0">
                <a:hlinkClick r:id="rId4"/>
              </a:rPr>
              <a:t>Levnadsvanor</a:t>
            </a:r>
            <a:r>
              <a:rPr lang="sv-SE" dirty="0" smtClean="0"/>
              <a:t> på Vårdgivarwebben.</a:t>
            </a:r>
          </a:p>
          <a:p>
            <a:r>
              <a:rPr lang="sv-SE" dirty="0" smtClean="0"/>
              <a:t>För ytterligare hjälp, kontakta </a:t>
            </a:r>
            <a:r>
              <a:rPr lang="sv-SE" dirty="0" smtClean="0">
                <a:hlinkClick r:id="rId5"/>
              </a:rPr>
              <a:t>Sofie Westerberg</a:t>
            </a:r>
            <a:r>
              <a:rPr lang="sv-SE" dirty="0" smtClean="0"/>
              <a:t>.</a:t>
            </a:r>
            <a:endParaRPr lang="sv-SE" dirty="0"/>
          </a:p>
        </p:txBody>
      </p:sp>
    </p:spTree>
    <p:extLst>
      <p:ext uri="{BB962C8B-B14F-4D97-AF65-F5344CB8AC3E}">
        <p14:creationId xmlns:p14="http://schemas.microsoft.com/office/powerpoint/2010/main" val="2852785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nsertedImage"/>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650" r="16650"/>
          <a:stretch>
            <a:fillRect/>
          </a:stretch>
        </p:blipFill>
        <p:spPr/>
      </p:pic>
      <p:sp>
        <p:nvSpPr>
          <p:cNvPr id="2" name="Rubrik 1"/>
          <p:cNvSpPr>
            <a:spLocks noGrp="1"/>
          </p:cNvSpPr>
          <p:nvPr>
            <p:ph type="title"/>
          </p:nvPr>
        </p:nvSpPr>
        <p:spPr/>
        <p:txBody>
          <a:bodyPr/>
          <a:lstStyle/>
          <a:p>
            <a:r>
              <a:rPr lang="sv-SE" dirty="0" smtClean="0"/>
              <a:t>Ohälsosamma levnadsvanor i Östergötland</a:t>
            </a:r>
            <a:endParaRPr lang="sv-SE" dirty="0"/>
          </a:p>
        </p:txBody>
      </p:sp>
      <p:sp>
        <p:nvSpPr>
          <p:cNvPr id="3" name="Platshållare för innehåll 2"/>
          <p:cNvSpPr>
            <a:spLocks noGrp="1"/>
          </p:cNvSpPr>
          <p:nvPr>
            <p:ph sz="half" idx="1"/>
          </p:nvPr>
        </p:nvSpPr>
        <p:spPr>
          <a:xfrm>
            <a:off x="539999" y="1612416"/>
            <a:ext cx="5151600" cy="4060800"/>
          </a:xfrm>
        </p:spPr>
        <p:txBody>
          <a:bodyPr/>
          <a:lstStyle/>
          <a:p>
            <a:r>
              <a:rPr lang="sv-SE" b="1" dirty="0" smtClean="0"/>
              <a:t>Alkohol</a:t>
            </a:r>
            <a:r>
              <a:rPr lang="sv-SE" dirty="0" smtClean="0"/>
              <a:t/>
            </a:r>
            <a:br>
              <a:rPr lang="sv-SE" dirty="0" smtClean="0"/>
            </a:br>
            <a:r>
              <a:rPr lang="sv-SE" dirty="0" smtClean="0"/>
              <a:t>År 2022 hade 17 % av männen och 10 % av kvinnorna i Östergötland en riskkonsumtion av alkohol.</a:t>
            </a:r>
          </a:p>
          <a:p>
            <a:r>
              <a:rPr lang="sv-SE" b="1" dirty="0" smtClean="0"/>
              <a:t>Tobak</a:t>
            </a:r>
            <a:r>
              <a:rPr lang="sv-SE" dirty="0" smtClean="0"/>
              <a:t/>
            </a:r>
            <a:br>
              <a:rPr lang="sv-SE" dirty="0" smtClean="0"/>
            </a:br>
            <a:r>
              <a:rPr lang="sv-SE" dirty="0" smtClean="0"/>
              <a:t>År 2022 använde 23 % av männen och 12 % av kvinnorna tobak.</a:t>
            </a:r>
          </a:p>
          <a:p>
            <a:pPr lvl="1"/>
            <a:r>
              <a:rPr lang="sv-SE" dirty="0" smtClean="0"/>
              <a:t>5 % av männen och 7 % av kvinnorna rökte dagligen</a:t>
            </a:r>
          </a:p>
          <a:p>
            <a:pPr lvl="1"/>
            <a:r>
              <a:rPr lang="sv-SE" dirty="0" smtClean="0"/>
              <a:t>19 % av männen och 5 % av kvinnorna snusade dagligen</a:t>
            </a:r>
          </a:p>
          <a:p>
            <a:r>
              <a:rPr lang="sv-SE" b="1" dirty="0" smtClean="0"/>
              <a:t>Fysisk aktivitet</a:t>
            </a:r>
            <a:r>
              <a:rPr lang="sv-SE" dirty="0" smtClean="0"/>
              <a:t/>
            </a:r>
            <a:br>
              <a:rPr lang="sv-SE" dirty="0" smtClean="0"/>
            </a:br>
            <a:r>
              <a:rPr lang="sv-SE" dirty="0" smtClean="0"/>
              <a:t>År 2022 var 36 % av både männen och kvinnorna otillräckligt fysiskt aktiva.</a:t>
            </a:r>
          </a:p>
          <a:p>
            <a:r>
              <a:rPr lang="sv-SE" b="1" dirty="0" smtClean="0"/>
              <a:t>Matvanor</a:t>
            </a:r>
            <a:r>
              <a:rPr lang="sv-SE" dirty="0" smtClean="0"/>
              <a:t/>
            </a:r>
            <a:br>
              <a:rPr lang="sv-SE" dirty="0" smtClean="0"/>
            </a:br>
            <a:r>
              <a:rPr lang="sv-SE" dirty="0" smtClean="0"/>
              <a:t>År 2022 hade 37 % av männen och 22 % av kvinnorna ett lågt intag av frukt och grönsaker.</a:t>
            </a:r>
            <a:endParaRPr lang="sv-SE" dirty="0"/>
          </a:p>
        </p:txBody>
      </p:sp>
      <p:sp>
        <p:nvSpPr>
          <p:cNvPr id="5" name="Platshållare för bildnummer 4"/>
          <p:cNvSpPr>
            <a:spLocks noGrp="1"/>
          </p:cNvSpPr>
          <p:nvPr>
            <p:ph type="sldNum" sz="quarter" idx="12"/>
          </p:nvPr>
        </p:nvSpPr>
        <p:spPr/>
        <p:txBody>
          <a:bodyPr/>
          <a:lstStyle/>
          <a:p>
            <a:fld id="{5204B58B-0420-4827-A2A8-7A3D043AFDDE}" type="slidenum">
              <a:rPr lang="sv-SE" smtClean="0"/>
              <a:t>2</a:t>
            </a:fld>
            <a:endParaRPr lang="sv-SE" dirty="0"/>
          </a:p>
        </p:txBody>
      </p:sp>
    </p:spTree>
    <p:extLst>
      <p:ext uri="{BB962C8B-B14F-4D97-AF65-F5344CB8AC3E}">
        <p14:creationId xmlns:p14="http://schemas.microsoft.com/office/powerpoint/2010/main" val="11200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smtClean="0"/>
              <a:t>Vad är hälso- och sjukvårdens roll?</a:t>
            </a:r>
            <a:endParaRPr lang="sv-SE" dirty="0"/>
          </a:p>
        </p:txBody>
      </p:sp>
      <p:sp>
        <p:nvSpPr>
          <p:cNvPr id="2" name="Platshållare för bildnummer 1"/>
          <p:cNvSpPr>
            <a:spLocks noGrp="1"/>
          </p:cNvSpPr>
          <p:nvPr>
            <p:ph type="sldNum" sz="quarter" idx="12"/>
          </p:nvPr>
        </p:nvSpPr>
        <p:spPr/>
        <p:txBody>
          <a:bodyPr/>
          <a:lstStyle/>
          <a:p>
            <a:fld id="{5204B58B-0420-4827-A2A8-7A3D043AFDDE}" type="slidenum">
              <a:rPr lang="sv-SE" smtClean="0"/>
              <a:t>3</a:t>
            </a:fld>
            <a:endParaRPr lang="sv-SE" dirty="0"/>
          </a:p>
        </p:txBody>
      </p:sp>
      <p:sp>
        <p:nvSpPr>
          <p:cNvPr id="7" name="Platshållare för innehåll 6"/>
          <p:cNvSpPr>
            <a:spLocks noGrp="1"/>
          </p:cNvSpPr>
          <p:nvPr>
            <p:ph sz="quarter" idx="13"/>
          </p:nvPr>
        </p:nvSpPr>
        <p:spPr/>
        <p:txBody>
          <a:bodyPr/>
          <a:lstStyle/>
          <a:p>
            <a:r>
              <a:rPr lang="sv-SE" dirty="0"/>
              <a:t>Hälso- och sjukvården har både ett hälsofrämjande och ett sjukdomsförebyggande </a:t>
            </a:r>
            <a:r>
              <a:rPr lang="sv-SE" dirty="0" smtClean="0"/>
              <a:t>uppdrag och en viktig roll i att erbjuda personer stöd till en förändring.</a:t>
            </a:r>
          </a:p>
          <a:p>
            <a:r>
              <a:rPr lang="sv-SE" dirty="0" smtClean="0"/>
              <a:t>Genom insatser och stöd till de grupper där </a:t>
            </a:r>
            <a:r>
              <a:rPr lang="sv-SE" dirty="0"/>
              <a:t>förekomsten av ohälsosamma levnadsvanor är </a:t>
            </a:r>
            <a:r>
              <a:rPr lang="sv-SE" dirty="0" smtClean="0"/>
              <a:t>störst kan hälso- och sjukvården bidra till att minska ojämlikheten i hälsa.</a:t>
            </a:r>
          </a:p>
          <a:p>
            <a:r>
              <a:rPr lang="sv-SE" dirty="0" smtClean="0"/>
              <a:t>Hälso- och sjukvårdslagen (2017:30): hälso- och sjukvården ska arbeta för att förebygga ohälsa.</a:t>
            </a:r>
          </a:p>
          <a:p>
            <a:r>
              <a:rPr lang="sv-SE" dirty="0" err="1" smtClean="0"/>
              <a:t>Patientlagen</a:t>
            </a:r>
            <a:r>
              <a:rPr lang="sv-SE" dirty="0" smtClean="0"/>
              <a:t> </a:t>
            </a:r>
            <a:r>
              <a:rPr lang="sv-SE" dirty="0"/>
              <a:t>(2014:821</a:t>
            </a:r>
            <a:r>
              <a:rPr lang="sv-SE" dirty="0" smtClean="0"/>
              <a:t>): </a:t>
            </a:r>
            <a:r>
              <a:rPr lang="sv-SE" dirty="0"/>
              <a:t>personen ska få information om metoder för att förebygga sjukdom eller </a:t>
            </a:r>
            <a:r>
              <a:rPr lang="sv-SE" dirty="0" smtClean="0"/>
              <a:t>skada.</a:t>
            </a:r>
          </a:p>
          <a:p>
            <a:r>
              <a:rPr lang="sv-SE" dirty="0"/>
              <a:t>Tandvårdslagen (1985:125): </a:t>
            </a:r>
            <a:r>
              <a:rPr lang="sv-SE" dirty="0" smtClean="0"/>
              <a:t>målet </a:t>
            </a:r>
            <a:r>
              <a:rPr lang="sv-SE" dirty="0"/>
              <a:t>för tandvården är en god tandhälsa och en tandvård på lika villkor för hela befolkningen. </a:t>
            </a:r>
            <a:endParaRPr lang="sv-SE" dirty="0" smtClean="0"/>
          </a:p>
          <a:p>
            <a:r>
              <a:rPr lang="sv-SE" dirty="0" smtClean="0"/>
              <a:t>Befolkningen vill diskutera levnadsvanor med hälso- och sjukvårdspersonal.</a:t>
            </a:r>
          </a:p>
          <a:p>
            <a:endParaRPr lang="sv-SE" dirty="0" smtClean="0"/>
          </a:p>
        </p:txBody>
      </p:sp>
    </p:spTree>
    <p:extLst>
      <p:ext uri="{BB962C8B-B14F-4D97-AF65-F5344CB8AC3E}">
        <p14:creationId xmlns:p14="http://schemas.microsoft.com/office/powerpoint/2010/main" val="200341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smtClean="0"/>
              <a:t>Nationell struktur</a:t>
            </a:r>
            <a:endParaRPr lang="sv-SE" dirty="0"/>
          </a:p>
        </p:txBody>
      </p:sp>
      <p:sp>
        <p:nvSpPr>
          <p:cNvPr id="2" name="Platshållare för bildnummer 1"/>
          <p:cNvSpPr>
            <a:spLocks noGrp="1"/>
          </p:cNvSpPr>
          <p:nvPr>
            <p:ph type="sldNum" sz="quarter" idx="12"/>
          </p:nvPr>
        </p:nvSpPr>
        <p:spPr/>
        <p:txBody>
          <a:bodyPr/>
          <a:lstStyle/>
          <a:p>
            <a:fld id="{5204B58B-0420-4827-A2A8-7A3D043AFDDE}" type="slidenum">
              <a:rPr lang="sv-SE" smtClean="0"/>
              <a:t>4</a:t>
            </a:fld>
            <a:endParaRPr lang="sv-SE" dirty="0"/>
          </a:p>
        </p:txBody>
      </p:sp>
      <p:sp>
        <p:nvSpPr>
          <p:cNvPr id="5" name="Platshållare för innehåll 4"/>
          <p:cNvSpPr>
            <a:spLocks noGrp="1"/>
          </p:cNvSpPr>
          <p:nvPr>
            <p:ph sz="quarter" idx="13"/>
          </p:nvPr>
        </p:nvSpPr>
        <p:spPr/>
        <p:txBody>
          <a:bodyPr/>
          <a:lstStyle/>
          <a:p>
            <a:r>
              <a:rPr lang="sv-SE" dirty="0" smtClean="0"/>
              <a:t>Socialstyrelsens nationella riktlinjer beskriver vad som ska göras.</a:t>
            </a:r>
          </a:p>
          <a:p>
            <a:r>
              <a:rPr lang="sv-SE" dirty="0" smtClean="0"/>
              <a:t>Det nationella vårdprogrammet utgår från de nationella riktlinjerna och beskriver hur arbetet ska göras.</a:t>
            </a:r>
          </a:p>
          <a:p>
            <a:r>
              <a:rPr lang="sv-SE" dirty="0" smtClean="0"/>
              <a:t>Det personcentrerade och sammanhållna </a:t>
            </a:r>
            <a:r>
              <a:rPr lang="sv-SE" dirty="0"/>
              <a:t>vårdförloppet har för levnadsvaneområdet ersatts av </a:t>
            </a:r>
            <a:r>
              <a:rPr lang="sv-SE" dirty="0" smtClean="0"/>
              <a:t>”Generisk modell </a:t>
            </a:r>
            <a:r>
              <a:rPr lang="sv-SE" dirty="0"/>
              <a:t>för integrering av levnadsvanor i vårdförlopp och andra </a:t>
            </a:r>
            <a:r>
              <a:rPr lang="sv-SE" dirty="0" smtClean="0"/>
              <a:t>kunskapsstöd”.</a:t>
            </a:r>
            <a:endParaRPr lang="sv-SE" dirty="0"/>
          </a:p>
        </p:txBody>
      </p:sp>
      <p:graphicFrame>
        <p:nvGraphicFramePr>
          <p:cNvPr id="7" name="Platshållare för innehåll 6"/>
          <p:cNvGraphicFramePr>
            <a:graphicFrameLocks noGrp="1"/>
          </p:cNvGraphicFramePr>
          <p:nvPr>
            <p:ph sz="half" idx="1"/>
            <p:extLst>
              <p:ext uri="{D42A27DB-BD31-4B8C-83A1-F6EECF244321}">
                <p14:modId xmlns:p14="http://schemas.microsoft.com/office/powerpoint/2010/main" val="334402935"/>
              </p:ext>
            </p:extLst>
          </p:nvPr>
        </p:nvGraphicFramePr>
        <p:xfrm>
          <a:off x="5348288" y="538163"/>
          <a:ext cx="6303962" cy="515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9335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sertedImage"/>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2500" r="12500"/>
          <a:stretch>
            <a:fillRect/>
          </a:stretch>
        </p:blipFill>
        <p:spPr/>
      </p:pic>
      <p:sp>
        <p:nvSpPr>
          <p:cNvPr id="3" name="Rubrik 2"/>
          <p:cNvSpPr>
            <a:spLocks noGrp="1"/>
          </p:cNvSpPr>
          <p:nvPr>
            <p:ph type="title"/>
          </p:nvPr>
        </p:nvSpPr>
        <p:spPr/>
        <p:txBody>
          <a:bodyPr/>
          <a:lstStyle/>
          <a:p>
            <a:r>
              <a:rPr lang="sv-SE" dirty="0" smtClean="0"/>
              <a:t>Nationella riktlinjer</a:t>
            </a:r>
            <a:endParaRPr lang="sv-SE" dirty="0"/>
          </a:p>
        </p:txBody>
      </p:sp>
      <p:sp>
        <p:nvSpPr>
          <p:cNvPr id="4" name="Platshållare för innehåll 3"/>
          <p:cNvSpPr>
            <a:spLocks noGrp="1"/>
          </p:cNvSpPr>
          <p:nvPr>
            <p:ph sz="half" idx="1"/>
          </p:nvPr>
        </p:nvSpPr>
        <p:spPr/>
        <p:txBody>
          <a:bodyPr/>
          <a:lstStyle/>
          <a:p>
            <a:r>
              <a:rPr lang="sv-SE" dirty="0" smtClean="0"/>
              <a:t>De </a:t>
            </a:r>
            <a:r>
              <a:rPr lang="sv-SE" dirty="0"/>
              <a:t>nationella riktlinjerna ger stöd för styrning och ledning </a:t>
            </a:r>
            <a:r>
              <a:rPr lang="sv-SE" dirty="0" smtClean="0"/>
              <a:t>inom </a:t>
            </a:r>
            <a:r>
              <a:rPr lang="sv-SE" dirty="0"/>
              <a:t>hälso- och sjukvården. </a:t>
            </a:r>
            <a:endParaRPr lang="sv-SE" dirty="0" smtClean="0"/>
          </a:p>
          <a:p>
            <a:r>
              <a:rPr lang="sv-SE" dirty="0"/>
              <a:t>Riktlinjerna betonar särskilt vikten av åtgärder för att stödja riskgrupper och fånga upp de med störst behov: vuxna med särskild risk, vuxna som ska genomgå en operation, barn och unga samt gravida. </a:t>
            </a:r>
            <a:endParaRPr lang="sv-SE" dirty="0" smtClean="0"/>
          </a:p>
          <a:p>
            <a:r>
              <a:rPr lang="sv-SE" dirty="0" smtClean="0"/>
              <a:t>För personer med störst behov (mycket ohälsosamma levnadsvanor) kan en liten förändring göra stor skillnad för hälsan. Därför är </a:t>
            </a:r>
            <a:r>
              <a:rPr lang="sv-SE" dirty="0"/>
              <a:t>det </a:t>
            </a:r>
            <a:r>
              <a:rPr lang="sv-SE" dirty="0" smtClean="0"/>
              <a:t>viktigast </a:t>
            </a:r>
            <a:r>
              <a:rPr lang="sv-SE" dirty="0"/>
              <a:t>att fokusera </a:t>
            </a:r>
            <a:r>
              <a:rPr lang="sv-SE" dirty="0" smtClean="0"/>
              <a:t>på den gruppen.</a:t>
            </a:r>
            <a:endParaRPr lang="sv-SE" dirty="0"/>
          </a:p>
        </p:txBody>
      </p:sp>
      <p:sp>
        <p:nvSpPr>
          <p:cNvPr id="5" name="Platshållare för bildnummer 4"/>
          <p:cNvSpPr>
            <a:spLocks noGrp="1"/>
          </p:cNvSpPr>
          <p:nvPr>
            <p:ph type="sldNum" sz="quarter" idx="12"/>
          </p:nvPr>
        </p:nvSpPr>
        <p:spPr/>
        <p:txBody>
          <a:bodyPr/>
          <a:lstStyle/>
          <a:p>
            <a:fld id="{5204B58B-0420-4827-A2A8-7A3D043AFDDE}" type="slidenum">
              <a:rPr lang="sv-SE" smtClean="0"/>
              <a:t>5</a:t>
            </a:fld>
            <a:endParaRPr lang="sv-SE" dirty="0"/>
          </a:p>
        </p:txBody>
      </p:sp>
    </p:spTree>
    <p:extLst>
      <p:ext uri="{BB962C8B-B14F-4D97-AF65-F5344CB8AC3E}">
        <p14:creationId xmlns:p14="http://schemas.microsoft.com/office/powerpoint/2010/main" val="384145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Regionalt vårdprogram</a:t>
            </a:r>
            <a:endParaRPr lang="sv-SE" dirty="0"/>
          </a:p>
        </p:txBody>
      </p:sp>
      <p:sp>
        <p:nvSpPr>
          <p:cNvPr id="3" name="Platshållare för bildnummer 2"/>
          <p:cNvSpPr>
            <a:spLocks noGrp="1"/>
          </p:cNvSpPr>
          <p:nvPr>
            <p:ph type="sldNum" sz="quarter" idx="12"/>
          </p:nvPr>
        </p:nvSpPr>
        <p:spPr/>
        <p:txBody>
          <a:bodyPr/>
          <a:lstStyle/>
          <a:p>
            <a:fld id="{5204B58B-0420-4827-A2A8-7A3D043AFDDE}" type="slidenum">
              <a:rPr lang="sv-SE" smtClean="0"/>
              <a:t>6</a:t>
            </a:fld>
            <a:endParaRPr lang="sv-SE" dirty="0"/>
          </a:p>
        </p:txBody>
      </p:sp>
      <p:sp>
        <p:nvSpPr>
          <p:cNvPr id="4" name="Platshållare för innehåll 3"/>
          <p:cNvSpPr>
            <a:spLocks noGrp="1"/>
          </p:cNvSpPr>
          <p:nvPr>
            <p:ph sz="quarter" idx="13"/>
          </p:nvPr>
        </p:nvSpPr>
        <p:spPr/>
        <p:txBody>
          <a:bodyPr/>
          <a:lstStyle/>
          <a:p>
            <a:r>
              <a:rPr lang="sv-SE" dirty="0" smtClean="0"/>
              <a:t>Det regionala vårdprogrammet är en förkortad version av det nationella och innehåller anpassningar för Region Östergötland.</a:t>
            </a:r>
          </a:p>
          <a:p>
            <a:r>
              <a:rPr lang="sv-SE" dirty="0" smtClean="0"/>
              <a:t>Tyngdpunkten i vårdprogrammet </a:t>
            </a:r>
            <a:r>
              <a:rPr lang="sv-SE" dirty="0"/>
              <a:t>ligger på hur hälso- och sjukvården ska uppmärksamma och åtgärda när en person har en eller flera ohälsosamma levnadsvanor. </a:t>
            </a:r>
            <a:endParaRPr lang="sv-SE" dirty="0" smtClean="0"/>
          </a:p>
          <a:p>
            <a:r>
              <a:rPr lang="sv-SE" dirty="0"/>
              <a:t>Baseras på nationella kortversioner för respektive levnadsvana.</a:t>
            </a:r>
          </a:p>
          <a:p>
            <a:r>
              <a:rPr lang="sv-SE" dirty="0" smtClean="0"/>
              <a:t>I det nationella vårdprogrammet finns även:</a:t>
            </a:r>
          </a:p>
          <a:p>
            <a:pPr lvl="1"/>
            <a:r>
              <a:rPr lang="sv-SE" dirty="0" smtClean="0"/>
              <a:t>Fördjupande information om levnadsvanor (för vuxna samt barn </a:t>
            </a:r>
            <a:r>
              <a:rPr lang="sv-SE" dirty="0"/>
              <a:t>och unga under 18 </a:t>
            </a:r>
            <a:r>
              <a:rPr lang="sv-SE" dirty="0" smtClean="0"/>
              <a:t>år)</a:t>
            </a:r>
          </a:p>
          <a:p>
            <a:pPr lvl="1"/>
            <a:r>
              <a:rPr lang="sv-SE" dirty="0" smtClean="0"/>
              <a:t>Information om riktade hälsosamtal</a:t>
            </a:r>
          </a:p>
        </p:txBody>
      </p:sp>
    </p:spTree>
    <p:extLst>
      <p:ext uri="{BB962C8B-B14F-4D97-AF65-F5344CB8AC3E}">
        <p14:creationId xmlns:p14="http://schemas.microsoft.com/office/powerpoint/2010/main" val="551726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sertedImage"/>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675" r="16675"/>
          <a:stretch>
            <a:fillRect/>
          </a:stretch>
        </p:blipFill>
        <p:spPr/>
      </p:pic>
      <p:sp>
        <p:nvSpPr>
          <p:cNvPr id="2" name="Rubrik 1"/>
          <p:cNvSpPr>
            <a:spLocks noGrp="1"/>
          </p:cNvSpPr>
          <p:nvPr>
            <p:ph type="title"/>
          </p:nvPr>
        </p:nvSpPr>
        <p:spPr/>
        <p:txBody>
          <a:bodyPr/>
          <a:lstStyle/>
          <a:p>
            <a:r>
              <a:rPr lang="sv-SE" dirty="0" smtClean="0"/>
              <a:t>Mål med vårdprogrammet</a:t>
            </a:r>
            <a:endParaRPr lang="sv-SE" dirty="0"/>
          </a:p>
        </p:txBody>
      </p:sp>
      <p:sp>
        <p:nvSpPr>
          <p:cNvPr id="5" name="Platshållare för innehåll 4"/>
          <p:cNvSpPr>
            <a:spLocks noGrp="1"/>
          </p:cNvSpPr>
          <p:nvPr>
            <p:ph sz="half" idx="1"/>
          </p:nvPr>
        </p:nvSpPr>
        <p:spPr/>
        <p:txBody>
          <a:bodyPr/>
          <a:lstStyle/>
          <a:p>
            <a:pPr marL="0" indent="0">
              <a:buNone/>
            </a:pPr>
            <a:r>
              <a:rPr lang="sv-SE" dirty="0"/>
              <a:t>Målet med vårdprogrammet är att ge vägledning för hur hälso- och sjukvårdens arbete med ohälsosamma levnadsvanor ska ske i det dagliga hälso- och sjukvårdsarbetet.</a:t>
            </a:r>
          </a:p>
          <a:p>
            <a:pPr marL="0" indent="0">
              <a:buNone/>
            </a:pPr>
            <a:r>
              <a:rPr lang="sv-SE" b="1" dirty="0"/>
              <a:t>Målgrupper:</a:t>
            </a:r>
          </a:p>
          <a:p>
            <a:pPr lvl="0"/>
            <a:r>
              <a:rPr lang="sv-SE" dirty="0"/>
              <a:t>Hälso- och sjukvårdspersonal som möter patienter. </a:t>
            </a:r>
          </a:p>
          <a:p>
            <a:pPr lvl="0"/>
            <a:r>
              <a:rPr lang="sv-SE" dirty="0"/>
              <a:t>Chefer inom hälso- och sjukvård.</a:t>
            </a:r>
          </a:p>
          <a:p>
            <a:pPr lvl="0"/>
            <a:r>
              <a:rPr lang="sv-SE" dirty="0"/>
              <a:t>Beställare av hälso- och sjukvård.</a:t>
            </a:r>
          </a:p>
          <a:p>
            <a:pPr marL="0" indent="0">
              <a:buNone/>
            </a:pPr>
            <a:r>
              <a:rPr lang="sv-SE" dirty="0" smtClean="0"/>
              <a:t>Patienter </a:t>
            </a:r>
            <a:r>
              <a:rPr lang="sv-SE" dirty="0"/>
              <a:t>är en sekundär målgrupp </a:t>
            </a:r>
            <a:r>
              <a:rPr lang="sv-SE" dirty="0" smtClean="0"/>
              <a:t>då de i </a:t>
            </a:r>
            <a:r>
              <a:rPr lang="sv-SE" dirty="0" err="1"/>
              <a:t>vårdmötet</a:t>
            </a:r>
            <a:r>
              <a:rPr lang="sv-SE" dirty="0"/>
              <a:t> bör få information om </a:t>
            </a:r>
            <a:r>
              <a:rPr lang="sv-SE" dirty="0" smtClean="0"/>
              <a:t>vilka </a:t>
            </a:r>
            <a:r>
              <a:rPr lang="sv-SE" dirty="0"/>
              <a:t>metoder som finns för undersökning, vård och </a:t>
            </a:r>
            <a:r>
              <a:rPr lang="sv-SE" dirty="0" smtClean="0"/>
              <a:t>behandling.</a:t>
            </a:r>
            <a:endParaRPr lang="sv-SE" dirty="0"/>
          </a:p>
        </p:txBody>
      </p:sp>
      <p:sp>
        <p:nvSpPr>
          <p:cNvPr id="3" name="Platshållare för bildnummer 2"/>
          <p:cNvSpPr>
            <a:spLocks noGrp="1"/>
          </p:cNvSpPr>
          <p:nvPr>
            <p:ph type="sldNum" sz="quarter" idx="12"/>
          </p:nvPr>
        </p:nvSpPr>
        <p:spPr/>
        <p:txBody>
          <a:bodyPr/>
          <a:lstStyle/>
          <a:p>
            <a:fld id="{5204B58B-0420-4827-A2A8-7A3D043AFDDE}" type="slidenum">
              <a:rPr lang="sv-SE" smtClean="0"/>
              <a:t>7</a:t>
            </a:fld>
            <a:endParaRPr lang="sv-SE" dirty="0"/>
          </a:p>
        </p:txBody>
      </p:sp>
    </p:spTree>
    <p:extLst>
      <p:ext uri="{BB962C8B-B14F-4D97-AF65-F5344CB8AC3E}">
        <p14:creationId xmlns:p14="http://schemas.microsoft.com/office/powerpoint/2010/main" val="2807311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Struktur för levnadsvanearbetet</a:t>
            </a:r>
            <a:endParaRPr lang="sv-SE" dirty="0"/>
          </a:p>
        </p:txBody>
      </p:sp>
      <p:sp>
        <p:nvSpPr>
          <p:cNvPr id="3" name="Platshållare för bildnummer 2"/>
          <p:cNvSpPr>
            <a:spLocks noGrp="1"/>
          </p:cNvSpPr>
          <p:nvPr>
            <p:ph type="sldNum" sz="quarter" idx="12"/>
          </p:nvPr>
        </p:nvSpPr>
        <p:spPr/>
        <p:txBody>
          <a:bodyPr/>
          <a:lstStyle/>
          <a:p>
            <a:fld id="{5204B58B-0420-4827-A2A8-7A3D043AFDDE}" type="slidenum">
              <a:rPr lang="sv-SE" smtClean="0"/>
              <a:t>8</a:t>
            </a:fld>
            <a:endParaRPr lang="sv-SE" dirty="0"/>
          </a:p>
        </p:txBody>
      </p:sp>
      <p:pic>
        <p:nvPicPr>
          <p:cNvPr id="5" name="Platshållare för innehåll 4"/>
          <p:cNvPicPr>
            <a:picLocks noGrp="1" noChangeAspect="1"/>
          </p:cNvPicPr>
          <p:nvPr>
            <p:ph sz="quarter" idx="13"/>
          </p:nvPr>
        </p:nvPicPr>
        <p:blipFill>
          <a:blip r:embed="rId3"/>
          <a:stretch>
            <a:fillRect/>
          </a:stretch>
        </p:blipFill>
        <p:spPr>
          <a:xfrm>
            <a:off x="755069" y="1649338"/>
            <a:ext cx="10953801" cy="2007064"/>
          </a:xfrm>
          <a:prstGeom prst="rect">
            <a:avLst/>
          </a:prstGeom>
        </p:spPr>
      </p:pic>
      <p:sp>
        <p:nvSpPr>
          <p:cNvPr id="12" name="Platshållare för innehåll 2"/>
          <p:cNvSpPr txBox="1">
            <a:spLocks/>
          </p:cNvSpPr>
          <p:nvPr/>
        </p:nvSpPr>
        <p:spPr>
          <a:xfrm>
            <a:off x="755068" y="3454383"/>
            <a:ext cx="3021681" cy="2699947"/>
          </a:xfrm>
          <a:prstGeom prst="rect">
            <a:avLst/>
          </a:prstGeom>
        </p:spPr>
        <p:txBody>
          <a:bodyPr/>
          <a:lstStyle>
            <a:lvl1pPr marL="180000" indent="-18000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44767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4pPr>
            <a:lvl5pPr marL="1257300" indent="-179388" algn="l" defTabSz="89535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b="1" dirty="0" smtClean="0"/>
              <a:t>Uppmärksamma</a:t>
            </a:r>
          </a:p>
          <a:p>
            <a:pPr lvl="0"/>
            <a:r>
              <a:rPr lang="sv-SE" dirty="0" smtClean="0"/>
              <a:t>Börja </a:t>
            </a:r>
            <a:r>
              <a:rPr lang="sv-SE" dirty="0"/>
              <a:t>samtalet öppet för att uppmärksamma och </a:t>
            </a:r>
            <a:r>
              <a:rPr lang="sv-SE" dirty="0" smtClean="0"/>
              <a:t>smalna sedan av </a:t>
            </a:r>
            <a:r>
              <a:rPr lang="sv-SE" dirty="0"/>
              <a:t>utifrån </a:t>
            </a:r>
            <a:r>
              <a:rPr lang="sv-SE" dirty="0" smtClean="0"/>
              <a:t>personens </a:t>
            </a:r>
            <a:r>
              <a:rPr lang="sv-SE" dirty="0"/>
              <a:t>svar.</a:t>
            </a:r>
          </a:p>
          <a:p>
            <a:pPr lvl="0"/>
            <a:r>
              <a:rPr lang="sv-SE" dirty="0"/>
              <a:t>Förstärk det som är bra.</a:t>
            </a:r>
          </a:p>
          <a:p>
            <a:pPr lvl="0"/>
            <a:r>
              <a:rPr lang="sv-SE" dirty="0"/>
              <a:t>Dokumentera det som sagts. </a:t>
            </a:r>
          </a:p>
          <a:p>
            <a:pPr marL="0" indent="0">
              <a:lnSpc>
                <a:spcPct val="100000"/>
              </a:lnSpc>
              <a:buFont typeface="Arial" panose="020B0604020202020204" pitchFamily="34" charset="0"/>
              <a:buNone/>
            </a:pPr>
            <a:endParaRPr lang="sv-SE" dirty="0" smtClean="0"/>
          </a:p>
        </p:txBody>
      </p:sp>
      <p:sp>
        <p:nvSpPr>
          <p:cNvPr id="13" name="Platshållare för innehåll 2"/>
          <p:cNvSpPr txBox="1">
            <a:spLocks/>
          </p:cNvSpPr>
          <p:nvPr/>
        </p:nvSpPr>
        <p:spPr>
          <a:xfrm>
            <a:off x="4274545" y="3454382"/>
            <a:ext cx="3466213" cy="2699947"/>
          </a:xfrm>
          <a:prstGeom prst="rect">
            <a:avLst/>
          </a:prstGeom>
        </p:spPr>
        <p:txBody>
          <a:bodyPr/>
          <a:lstStyle>
            <a:lvl1pPr marL="180000" indent="-18000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44767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4pPr>
            <a:lvl5pPr marL="1257300" indent="-179388" algn="l" defTabSz="89535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b="1" dirty="0" smtClean="0"/>
              <a:t>Åtgärda</a:t>
            </a:r>
          </a:p>
          <a:p>
            <a:pPr lvl="0"/>
            <a:r>
              <a:rPr lang="sv-SE" dirty="0" smtClean="0"/>
              <a:t>Fokusera </a:t>
            </a:r>
            <a:r>
              <a:rPr lang="sv-SE" dirty="0"/>
              <a:t>på den/de </a:t>
            </a:r>
            <a:r>
              <a:rPr lang="sv-SE" dirty="0" smtClean="0"/>
              <a:t>levnadsvanor </a:t>
            </a:r>
            <a:r>
              <a:rPr lang="sv-SE" dirty="0"/>
              <a:t>som är relevanta att förändra.  </a:t>
            </a:r>
          </a:p>
          <a:p>
            <a:pPr lvl="0"/>
            <a:r>
              <a:rPr lang="sv-SE" dirty="0"/>
              <a:t>Erbjud </a:t>
            </a:r>
            <a:r>
              <a:rPr lang="sv-SE" dirty="0" smtClean="0"/>
              <a:t>enkla </a:t>
            </a:r>
            <a:r>
              <a:rPr lang="sv-SE" dirty="0"/>
              <a:t>råd eller vid behov </a:t>
            </a:r>
            <a:r>
              <a:rPr lang="sv-SE" dirty="0" smtClean="0"/>
              <a:t>fördjupat </a:t>
            </a:r>
            <a:r>
              <a:rPr lang="sv-SE" dirty="0"/>
              <a:t>stöd. </a:t>
            </a:r>
          </a:p>
          <a:p>
            <a:pPr lvl="0"/>
            <a:r>
              <a:rPr lang="sv-SE" dirty="0"/>
              <a:t>Dokumentera </a:t>
            </a:r>
            <a:r>
              <a:rPr lang="sv-SE" dirty="0" smtClean="0"/>
              <a:t>för att kunna </a:t>
            </a:r>
            <a:r>
              <a:rPr lang="sv-SE" dirty="0"/>
              <a:t>följa upp förändringen vid kommande besök </a:t>
            </a:r>
            <a:r>
              <a:rPr lang="sv-SE" dirty="0" smtClean="0"/>
              <a:t>samt </a:t>
            </a:r>
            <a:r>
              <a:rPr lang="sv-SE" dirty="0"/>
              <a:t>över tid.</a:t>
            </a:r>
          </a:p>
          <a:p>
            <a:pPr marL="0" indent="0">
              <a:lnSpc>
                <a:spcPct val="100000"/>
              </a:lnSpc>
              <a:buFont typeface="Arial" panose="020B0604020202020204" pitchFamily="34" charset="0"/>
              <a:buNone/>
            </a:pPr>
            <a:endParaRPr lang="sv-SE" dirty="0" smtClean="0"/>
          </a:p>
        </p:txBody>
      </p:sp>
      <p:sp>
        <p:nvSpPr>
          <p:cNvPr id="14" name="Platshållare för innehåll 2"/>
          <p:cNvSpPr txBox="1">
            <a:spLocks/>
          </p:cNvSpPr>
          <p:nvPr/>
        </p:nvSpPr>
        <p:spPr>
          <a:xfrm>
            <a:off x="8238555" y="3454382"/>
            <a:ext cx="3021323" cy="2699947"/>
          </a:xfrm>
          <a:prstGeom prst="rect">
            <a:avLst/>
          </a:prstGeom>
        </p:spPr>
        <p:txBody>
          <a:bodyPr/>
          <a:lstStyle>
            <a:lvl1pPr marL="180000" indent="-18000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44767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4pPr>
            <a:lvl5pPr marL="1257300" indent="-179388" algn="l" defTabSz="89535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b="1" dirty="0" smtClean="0"/>
              <a:t>Följ upp</a:t>
            </a:r>
          </a:p>
          <a:p>
            <a:pPr lvl="0"/>
            <a:r>
              <a:rPr lang="sv-SE" dirty="0" smtClean="0"/>
              <a:t>Följ </a:t>
            </a:r>
            <a:r>
              <a:rPr lang="sv-SE" dirty="0"/>
              <a:t>upp när möjlighet ges och stärk förändringsarbetet </a:t>
            </a:r>
            <a:r>
              <a:rPr lang="sv-SE" dirty="0" smtClean="0"/>
              <a:t>personen </a:t>
            </a:r>
            <a:r>
              <a:rPr lang="sv-SE" dirty="0"/>
              <a:t>gör. </a:t>
            </a:r>
          </a:p>
          <a:p>
            <a:pPr lvl="0"/>
            <a:r>
              <a:rPr lang="sv-SE" dirty="0" smtClean="0"/>
              <a:t>Dokumentera </a:t>
            </a:r>
            <a:r>
              <a:rPr lang="sv-SE" dirty="0"/>
              <a:t>så </a:t>
            </a:r>
            <a:r>
              <a:rPr lang="sv-SE" dirty="0" smtClean="0"/>
              <a:t>att arbetet blir synliggjort och uppföljningsbart.</a:t>
            </a:r>
            <a:endParaRPr lang="sv-SE" dirty="0"/>
          </a:p>
          <a:p>
            <a:pPr marL="0" indent="0">
              <a:lnSpc>
                <a:spcPct val="100000"/>
              </a:lnSpc>
              <a:buFont typeface="Arial" panose="020B0604020202020204" pitchFamily="34" charset="0"/>
              <a:buNone/>
            </a:pPr>
            <a:endParaRPr lang="sv-SE" dirty="0" smtClean="0"/>
          </a:p>
        </p:txBody>
      </p:sp>
    </p:spTree>
    <p:extLst>
      <p:ext uri="{BB962C8B-B14F-4D97-AF65-F5344CB8AC3E}">
        <p14:creationId xmlns:p14="http://schemas.microsoft.com/office/powerpoint/2010/main" val="1402079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Viktigt vid dokumentation</a:t>
            </a:r>
            <a:endParaRPr lang="sv-SE" dirty="0"/>
          </a:p>
        </p:txBody>
      </p:sp>
      <p:sp>
        <p:nvSpPr>
          <p:cNvPr id="3" name="Platshållare för bildnummer 2"/>
          <p:cNvSpPr>
            <a:spLocks noGrp="1"/>
          </p:cNvSpPr>
          <p:nvPr>
            <p:ph type="sldNum" sz="quarter" idx="12"/>
          </p:nvPr>
        </p:nvSpPr>
        <p:spPr/>
        <p:txBody>
          <a:bodyPr/>
          <a:lstStyle/>
          <a:p>
            <a:fld id="{5204B58B-0420-4827-A2A8-7A3D043AFDDE}" type="slidenum">
              <a:rPr lang="sv-SE" smtClean="0"/>
              <a:t>9</a:t>
            </a:fld>
            <a:endParaRPr lang="sv-SE" dirty="0"/>
          </a:p>
        </p:txBody>
      </p:sp>
      <p:sp>
        <p:nvSpPr>
          <p:cNvPr id="4" name="Platshållare för innehåll 3"/>
          <p:cNvSpPr>
            <a:spLocks noGrp="1"/>
          </p:cNvSpPr>
          <p:nvPr>
            <p:ph sz="quarter" idx="13"/>
          </p:nvPr>
        </p:nvSpPr>
        <p:spPr>
          <a:xfrm>
            <a:off x="1705762" y="1547198"/>
            <a:ext cx="8758238" cy="5061152"/>
          </a:xfrm>
        </p:spPr>
        <p:txBody>
          <a:bodyPr/>
          <a:lstStyle/>
          <a:p>
            <a:r>
              <a:rPr lang="sv-SE" dirty="0"/>
              <a:t>All identifiering, bedömning, erbjudande av stöd, samt eventuella åtgärder och uppföljning avseende personens levnadsvanor ska dokumenteras i personens </a:t>
            </a:r>
            <a:r>
              <a:rPr lang="sv-SE" dirty="0" smtClean="0"/>
              <a:t>journal.</a:t>
            </a:r>
          </a:p>
          <a:p>
            <a:r>
              <a:rPr lang="sv-SE" dirty="0" smtClean="0"/>
              <a:t>I </a:t>
            </a:r>
            <a:r>
              <a:rPr lang="sv-SE" dirty="0"/>
              <a:t>Region Östergötland dokumenteras levnadsvanor i en dynamisk mall i Cosmic som finns under sökordet levnadsvanor. Mallen är utformad utifrån indikatorerna i Socialstyrelsens Nationella riktlinjer för prevention och behandling vid ohälsosamma levnadsvanor. </a:t>
            </a:r>
            <a:endParaRPr lang="sv-SE" dirty="0" smtClean="0"/>
          </a:p>
          <a:p>
            <a:r>
              <a:rPr lang="sv-SE" dirty="0" smtClean="0"/>
              <a:t>Kvinnohälsan </a:t>
            </a:r>
            <a:r>
              <a:rPr lang="sv-SE" dirty="0"/>
              <a:t>dokumenterar i </a:t>
            </a:r>
            <a:r>
              <a:rPr lang="sv-SE" dirty="0" err="1"/>
              <a:t>Obstetrix</a:t>
            </a:r>
            <a:r>
              <a:rPr lang="sv-SE" dirty="0"/>
              <a:t> och tandvården dokumenterar i enlighet med respektive huvudman och journalsystem</a:t>
            </a:r>
            <a:r>
              <a:rPr lang="sv-SE" dirty="0" smtClean="0"/>
              <a:t>.</a:t>
            </a:r>
          </a:p>
          <a:p>
            <a:r>
              <a:rPr lang="sv-SE" dirty="0" smtClean="0"/>
              <a:t>Uppgifter om levnadsvanor dokumenteras vid förändring och uppföljning eller om tidigare dokumenterade uppgifter är mer än ett år gamla</a:t>
            </a:r>
            <a:r>
              <a:rPr lang="sv-SE" dirty="0"/>
              <a:t>. </a:t>
            </a:r>
            <a:endParaRPr lang="sv-SE" dirty="0" smtClean="0"/>
          </a:p>
          <a:p>
            <a:r>
              <a:rPr lang="sv-SE" dirty="0" smtClean="0"/>
              <a:t>Ett </a:t>
            </a:r>
            <a:r>
              <a:rPr lang="sv-SE" dirty="0"/>
              <a:t>strukturerat sätt att dokumentera arbetet med levnadsvanor underlättar i det patientnära mötet, teamarbetet mellan olika professioner och enheter samt i kvalitetsuppföljning. </a:t>
            </a:r>
            <a:endParaRPr lang="sv-SE" dirty="0" smtClean="0"/>
          </a:p>
          <a:p>
            <a:endParaRPr lang="sv-SE" dirty="0" smtClean="0"/>
          </a:p>
        </p:txBody>
      </p:sp>
    </p:spTree>
    <p:extLst>
      <p:ext uri="{BB962C8B-B14F-4D97-AF65-F5344CB8AC3E}">
        <p14:creationId xmlns:p14="http://schemas.microsoft.com/office/powerpoint/2010/main" val="314061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Region Östergötland">
  <a:themeElements>
    <a:clrScheme name="Anpassat 1">
      <a:dk1>
        <a:sysClr val="windowText" lastClr="000000"/>
      </a:dk1>
      <a:lt1>
        <a:sysClr val="window" lastClr="FFFFFF"/>
      </a:lt1>
      <a:dk2>
        <a:srgbClr val="FB575C"/>
      </a:dk2>
      <a:lt2>
        <a:srgbClr val="0861CE"/>
      </a:lt2>
      <a:accent1>
        <a:srgbClr val="182745"/>
      </a:accent1>
      <a:accent2>
        <a:srgbClr val="EBECF0"/>
      </a:accent2>
      <a:accent3>
        <a:srgbClr val="4D648A"/>
      </a:accent3>
      <a:accent4>
        <a:srgbClr val="0861CE"/>
      </a:accent4>
      <a:accent5>
        <a:srgbClr val="707580"/>
      </a:accent5>
      <a:accent6>
        <a:srgbClr val="242831"/>
      </a:accent6>
      <a:hlink>
        <a:srgbClr val="549DF8"/>
      </a:hlink>
      <a:folHlink>
        <a:srgbClr val="B55ADC"/>
      </a:folHlink>
    </a:clrScheme>
    <a:fontScheme name="Region Östergötland Ny">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10000"/>
          </a:lnSpc>
          <a:defRPr sz="16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smtClean="0"/>
        </a:defPPr>
      </a:lstStyle>
    </a:txDef>
  </a:objectDefaults>
  <a:extraClrSchemeLst/>
  <a:extLst>
    <a:ext uri="{05A4C25C-085E-4340-85A3-A5531E510DB2}">
      <thm15:themeFamily xmlns:thm15="http://schemas.microsoft.com/office/thememl/2012/main" name="Region Östergötland mall.potx" id="{D59FD54E-0EFD-47F0-8FBB-5319677ACB2B}" vid="{B5A23F47-7270-4819-BAB3-3491027929B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Östergötland mall-återkoppling</Template>
  <TotalTime>3511</TotalTime>
  <Words>2796</Words>
  <Application>Microsoft Office PowerPoint</Application>
  <PresentationFormat>Bredbild</PresentationFormat>
  <Paragraphs>197</Paragraphs>
  <Slides>13</Slides>
  <Notes>13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13</vt:i4>
      </vt:variant>
    </vt:vector>
  </HeadingPairs>
  <TitlesOfParts>
    <vt:vector size="18" baseType="lpstr">
      <vt:lpstr>Arial</vt:lpstr>
      <vt:lpstr>Calibri</vt:lpstr>
      <vt:lpstr>Roboto</vt:lpstr>
      <vt:lpstr>Roboto Light</vt:lpstr>
      <vt:lpstr>Region Östergötland</vt:lpstr>
      <vt:lpstr>Regionalt vårdprogram</vt:lpstr>
      <vt:lpstr>Ohälsosamma levnadsvanor i Östergötland</vt:lpstr>
      <vt:lpstr>Vad är hälso- och sjukvårdens roll?</vt:lpstr>
      <vt:lpstr>Nationell struktur</vt:lpstr>
      <vt:lpstr>Nationella riktlinjer</vt:lpstr>
      <vt:lpstr>Regionalt vårdprogram</vt:lpstr>
      <vt:lpstr>Mål med vårdprogrammet</vt:lpstr>
      <vt:lpstr>Struktur för levnadsvanearbetet</vt:lpstr>
      <vt:lpstr>Viktigt vid dokumentation</vt:lpstr>
      <vt:lpstr>Åtgärds- och diagnoskoder</vt:lpstr>
      <vt:lpstr>Stödstruktur </vt:lpstr>
      <vt:lpstr>Implementering – hur gör vi nu?</vt:lpstr>
      <vt:lpstr>Var kan jag vända mig?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Bromée Sanna</dc:creator>
  <cp:lastModifiedBy>Stadig Anna</cp:lastModifiedBy>
  <cp:revision>263</cp:revision>
  <dcterms:created xsi:type="dcterms:W3CDTF">2022-01-31T12:20:33Z</dcterms:created>
  <dcterms:modified xsi:type="dcterms:W3CDTF">2023-09-13T11:13:33Z</dcterms:modified>
</cp:coreProperties>
</file>