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3" r:id="rId2"/>
    <p:sldId id="264" r:id="rId3"/>
    <p:sldId id="284" r:id="rId4"/>
    <p:sldId id="261" r:id="rId5"/>
    <p:sldId id="281" r:id="rId6"/>
    <p:sldId id="292" r:id="rId7"/>
    <p:sldId id="291" r:id="rId8"/>
    <p:sldId id="282" r:id="rId9"/>
    <p:sldId id="283" r:id="rId10"/>
    <p:sldId id="276" r:id="rId11"/>
    <p:sldId id="280" r:id="rId12"/>
    <p:sldId id="285" r:id="rId13"/>
    <p:sldId id="293" r:id="rId14"/>
    <p:sldId id="294" r:id="rId15"/>
    <p:sldId id="295" r:id="rId16"/>
    <p:sldId id="296" r:id="rId17"/>
    <p:sldId id="297" r:id="rId18"/>
    <p:sldId id="289" r:id="rId19"/>
    <p:sldId id="287" r:id="rId20"/>
    <p:sldId id="286" r:id="rId21"/>
    <p:sldId id="279" r:id="rId22"/>
    <p:sldId id="271" r:id="rId23"/>
    <p:sldId id="29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omée Sanna" initials="BS" lastIdx="1" clrIdx="0">
    <p:extLst>
      <p:ext uri="{19B8F6BF-5375-455C-9EA6-DF929625EA0E}">
        <p15:presenceInfo xmlns:p15="http://schemas.microsoft.com/office/powerpoint/2012/main" userId="S::Sanna.Bromee@regionostergotland.se::078fac23-2170-47f7-935d-138322abbe5b" providerId="AD"/>
      </p:ext>
    </p:extLst>
  </p:cmAuthor>
  <p:cmAuthor id="2" name="Götmar Anna" initials="GA" lastIdx="1" clrIdx="1">
    <p:extLst>
      <p:ext uri="{19B8F6BF-5375-455C-9EA6-DF929625EA0E}">
        <p15:presenceInfo xmlns:p15="http://schemas.microsoft.com/office/powerpoint/2012/main" userId="S-1-5-21-3333221951-3734500458-1540040394-2443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93FF"/>
    <a:srgbClr val="549EF8"/>
    <a:srgbClr val="B8462B"/>
    <a:srgbClr val="FEDCCE"/>
    <a:srgbClr val="FDC9B4"/>
    <a:srgbClr val="FFDDDE"/>
    <a:srgbClr val="6F122E"/>
    <a:srgbClr val="9D1E52"/>
    <a:srgbClr val="FB575C"/>
    <a:srgbClr val="D47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0510" autoAdjust="0"/>
  </p:normalViewPr>
  <p:slideViewPr>
    <p:cSldViewPr snapToGrid="0">
      <p:cViewPr varScale="1">
        <p:scale>
          <a:sx n="92" d="100"/>
          <a:sy n="92" d="100"/>
        </p:scale>
        <p:origin x="131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C847F-84E3-42AF-A07E-A8329D91AC85}" type="datetimeFigureOut">
              <a:rPr lang="sv-SE" smtClean="0"/>
              <a:t>2022-09-15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A786AA-019F-4545-89D2-9D10920C72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6308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86AA-019F-4545-89D2-9D10920C72F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55314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86AA-019F-4545-89D2-9D10920C72F7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03904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86AA-019F-4545-89D2-9D10920C72F7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27190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86AA-019F-4545-89D2-9D10920C72F7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37979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86AA-019F-4545-89D2-9D10920C72F7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70488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86AA-019F-4545-89D2-9D10920C72F7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6243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86AA-019F-4545-89D2-9D10920C72F7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3110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86AA-019F-4545-89D2-9D10920C72F7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6746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86AA-019F-4545-89D2-9D10920C72F7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73817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86AA-019F-4545-89D2-9D10920C72F7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7573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86AA-019F-4545-89D2-9D10920C72F7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2104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86AA-019F-4545-89D2-9D10920C72F7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63749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86AA-019F-4545-89D2-9D10920C72F7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24119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86AA-019F-4545-89D2-9D10920C72F7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8438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 6">
            <a:extLst>
              <a:ext uri="{FF2B5EF4-FFF2-40B4-BE49-F238E27FC236}">
                <a16:creationId xmlns:a16="http://schemas.microsoft.com/office/drawing/2014/main" id="{E61FE2F9-2825-4018-AB8F-E0C671E283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6425711" cy="6483274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FFFFFF">
              <a:alpha val="5000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0000" y="1193374"/>
            <a:ext cx="9073650" cy="1446149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80000" y="2837105"/>
            <a:ext cx="9073650" cy="84687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6" name="Datum för presentation">
            <a:extLst>
              <a:ext uri="{FF2B5EF4-FFF2-40B4-BE49-F238E27FC236}">
                <a16:creationId xmlns:a16="http://schemas.microsoft.com/office/drawing/2014/main" id="{77D137F8-D0E5-4846-93B8-A45B22BBE52B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0405" y="6312037"/>
            <a:ext cx="2377639" cy="28800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grpSp>
        <p:nvGrpSpPr>
          <p:cNvPr id="10" name="Region Östergötland">
            <a:extLst>
              <a:ext uri="{FF2B5EF4-FFF2-40B4-BE49-F238E27FC236}">
                <a16:creationId xmlns:a16="http://schemas.microsoft.com/office/drawing/2014/main" id="{52C7AC2A-FA4A-46E8-A095-0375AD9C8B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1" name="Frihandsfigur: Form 10">
              <a:extLst>
                <a:ext uri="{FF2B5EF4-FFF2-40B4-BE49-F238E27FC236}">
                  <a16:creationId xmlns:a16="http://schemas.microsoft.com/office/drawing/2014/main" id="{AD1820C4-8E69-492C-AB91-2EAB843CDE4B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2" name="Frihandsfigur: Form 11">
              <a:extLst>
                <a:ext uri="{FF2B5EF4-FFF2-40B4-BE49-F238E27FC236}">
                  <a16:creationId xmlns:a16="http://schemas.microsoft.com/office/drawing/2014/main" id="{3A17F3C8-E4C3-4E3D-9541-5609917EEC96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3" name="Folktandvården" hidden="1">
            <a:extLst>
              <a:ext uri="{FF2B5EF4-FFF2-40B4-BE49-F238E27FC236}">
                <a16:creationId xmlns:a16="http://schemas.microsoft.com/office/drawing/2014/main" id="{D04DF698-0A6D-4A7F-B2C9-9906BC474AC2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8A30E433-DA9C-4B9A-B5ED-F1A536A24209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A996A937-655D-4627-85F7-9C17B812E8B4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16" name="Bild 15">
              <a:extLst>
                <a:ext uri="{FF2B5EF4-FFF2-40B4-BE49-F238E27FC236}">
                  <a16:creationId xmlns:a16="http://schemas.microsoft.com/office/drawing/2014/main" id="{0128A9FA-5EF8-446B-A701-55CA1B4B8C8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0756241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diagra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82F502DB-62BC-4595-9412-35FEB7D21F1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988364" y="193880"/>
            <a:ext cx="7021674" cy="585669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>
                <a:lumMod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8363" y="538265"/>
            <a:ext cx="6304212" cy="515057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132"/>
            <a:ext cx="4711032" cy="587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276" y="367433"/>
            <a:ext cx="3995679" cy="94987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833C6326-9831-45CF-A535-BA73CABAD9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9426" y="1804732"/>
            <a:ext cx="4007530" cy="406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784361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, tre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765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0C60FFDE-A795-44FD-A769-66352A9DF4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84400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9448848C-A6F8-4EC3-8762-6984ABE2ED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90000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9613651" cy="94987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365" y="1877599"/>
            <a:ext cx="3312000" cy="392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0000" y="1877599"/>
            <a:ext cx="3312000" cy="392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D5EB4125-C3AC-47D1-8DE5-08C035AB3F6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45600" y="1877599"/>
            <a:ext cx="3312000" cy="392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188161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ö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D4976B72-E8DF-4CE5-BA89-B6D8D5DCC41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41000" y="179839"/>
            <a:ext cx="5871000" cy="5871601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5871000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5151600" cy="94987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9999" y="1805599"/>
            <a:ext cx="5151600" cy="406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619246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2B4D884-57AC-41A5-93B4-E21289DCD31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368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620" y="368300"/>
            <a:ext cx="5151600" cy="94987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618" y="1805599"/>
            <a:ext cx="5151600" cy="406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7" y="179388"/>
            <a:ext cx="5787641" cy="2846027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9386" y="3204804"/>
            <a:ext cx="5787640" cy="2846028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56217223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38044" y="179387"/>
            <a:ext cx="5871612" cy="5872053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79387"/>
            <a:ext cx="5871612" cy="5872053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77704587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527B897B-5996-4908-A7A9-75583FFA44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40388" y="179999"/>
            <a:ext cx="5871612" cy="5871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305" y="368300"/>
            <a:ext cx="5151600" cy="94987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306" y="1805600"/>
            <a:ext cx="5151600" cy="406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79388"/>
            <a:ext cx="5871612" cy="3154052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9388" y="3423440"/>
            <a:ext cx="2628000" cy="2628000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9" name="Platshållare för bild 16">
            <a:extLst>
              <a:ext uri="{FF2B5EF4-FFF2-40B4-BE49-F238E27FC236}">
                <a16:creationId xmlns:a16="http://schemas.microsoft.com/office/drawing/2014/main" id="{D42024DF-84B7-44DE-995F-9E5E2F57F49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909239" y="3423440"/>
            <a:ext cx="3141761" cy="2628000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410700131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runda bil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9EE3652-AEEE-4657-BB2E-3B8E00B65EA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600"/>
            <a:ext cx="12192000" cy="4429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368300"/>
            <a:ext cx="11110063" cy="94987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och skriv rubrik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65432" y="1984233"/>
            <a:ext cx="2343058" cy="2343058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926498" y="1984232"/>
            <a:ext cx="2343057" cy="2343057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9" name="Platshållare för bild 16">
            <a:extLst>
              <a:ext uri="{FF2B5EF4-FFF2-40B4-BE49-F238E27FC236}">
                <a16:creationId xmlns:a16="http://schemas.microsoft.com/office/drawing/2014/main" id="{D42024DF-84B7-44DE-995F-9E5E2F57F49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687562" y="1984232"/>
            <a:ext cx="2343057" cy="2343057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8" name="Platshållare för text 1">
            <a:extLst>
              <a:ext uri="{FF2B5EF4-FFF2-40B4-BE49-F238E27FC236}">
                <a16:creationId xmlns:a16="http://schemas.microsoft.com/office/drawing/2014/main" id="{C6F066DD-6A33-4AE5-A592-695249B80E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0000" y="4507292"/>
            <a:ext cx="3223069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15" name="Platshållare för text 2">
            <a:extLst>
              <a:ext uri="{FF2B5EF4-FFF2-40B4-BE49-F238E27FC236}">
                <a16:creationId xmlns:a16="http://schemas.microsoft.com/office/drawing/2014/main" id="{3FC9CDCA-C566-4558-9BF3-3D2FD9168A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83868" y="4507292"/>
            <a:ext cx="3223202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16" name="Platshållare för text 3">
            <a:extLst>
              <a:ext uri="{FF2B5EF4-FFF2-40B4-BE49-F238E27FC236}">
                <a16:creationId xmlns:a16="http://schemas.microsoft.com/office/drawing/2014/main" id="{5E54E7C9-0957-4A14-B304-C0D703CB6CE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7868" y="4507292"/>
            <a:ext cx="3223868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6519031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textpuff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9EE3652-AEEE-4657-BB2E-3B8E00B65EA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600"/>
            <a:ext cx="12192000" cy="4429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368300"/>
            <a:ext cx="11110063" cy="94987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och skriv rubrik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1F7324EE-B6D8-4EE6-8FEE-C02679E3070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925601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0" name="Platshållare för text 9">
            <a:extLst>
              <a:ext uri="{FF2B5EF4-FFF2-40B4-BE49-F238E27FC236}">
                <a16:creationId xmlns:a16="http://schemas.microsoft.com/office/drawing/2014/main" id="{1F03E57D-329D-41A4-8BDF-1D4DAEACD27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689669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1" name="Platshållare för text 9">
            <a:extLst>
              <a:ext uri="{FF2B5EF4-FFF2-40B4-BE49-F238E27FC236}">
                <a16:creationId xmlns:a16="http://schemas.microsoft.com/office/drawing/2014/main" id="{41D2855B-C699-4073-854A-5519900992F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161534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167422872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 text och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Blå">
            <a:extLst>
              <a:ext uri="{FF2B5EF4-FFF2-40B4-BE49-F238E27FC236}">
                <a16:creationId xmlns:a16="http://schemas.microsoft.com/office/drawing/2014/main" id="{A0EE388C-E3E2-4E14-BC74-6DC6CF2B6C88}"/>
              </a:ext>
            </a:extLst>
          </p:cNvPr>
          <p:cNvSpPr/>
          <p:nvPr userDrawn="1"/>
        </p:nvSpPr>
        <p:spPr>
          <a:xfrm>
            <a:off x="5339950" y="334681"/>
            <a:ext cx="738121" cy="57493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grpSp>
        <p:nvGrpSpPr>
          <p:cNvPr id="13" name="Region Östergötland">
            <a:extLst>
              <a:ext uri="{FF2B5EF4-FFF2-40B4-BE49-F238E27FC236}">
                <a16:creationId xmlns:a16="http://schemas.microsoft.com/office/drawing/2014/main" id="{2C32ADD5-52CA-4E1F-A2D2-D1F454B7520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4" name="Frihandsfigur: Form 13">
              <a:extLst>
                <a:ext uri="{FF2B5EF4-FFF2-40B4-BE49-F238E27FC236}">
                  <a16:creationId xmlns:a16="http://schemas.microsoft.com/office/drawing/2014/main" id="{441D83A3-7F32-43DC-9A88-FDC7BD811715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A3D8F001-CCF5-4E31-9007-59EB5CC78BD7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sp>
        <p:nvSpPr>
          <p:cNvPr id="22" name="Bild-Standard">
            <a:extLst>
              <a:ext uri="{FF2B5EF4-FFF2-40B4-BE49-F238E27FC236}">
                <a16:creationId xmlns:a16="http://schemas.microsoft.com/office/drawing/2014/main" id="{F9E3C9DD-78A8-44D3-92D2-3672711D10E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39414" y="-2"/>
            <a:ext cx="6851346" cy="6858002"/>
          </a:xfrm>
          <a:custGeom>
            <a:avLst/>
            <a:gdLst>
              <a:gd name="connsiteX0" fmla="*/ 0 w 6851346"/>
              <a:gd name="connsiteY0" fmla="*/ 0 h 6858002"/>
              <a:gd name="connsiteX1" fmla="*/ 6851346 w 6851346"/>
              <a:gd name="connsiteY1" fmla="*/ 0 h 6858002"/>
              <a:gd name="connsiteX2" fmla="*/ 6851346 w 6851346"/>
              <a:gd name="connsiteY2" fmla="*/ 6233800 h 6858002"/>
              <a:gd name="connsiteX3" fmla="*/ 5455643 w 6851346"/>
              <a:gd name="connsiteY3" fmla="*/ 6233800 h 6858002"/>
              <a:gd name="connsiteX4" fmla="*/ 5239786 w 6851346"/>
              <a:gd name="connsiteY4" fmla="*/ 6447816 h 6858002"/>
              <a:gd name="connsiteX5" fmla="*/ 5455643 w 6851346"/>
              <a:gd name="connsiteY5" fmla="*/ 6662200 h 6858002"/>
              <a:gd name="connsiteX6" fmla="*/ 6851346 w 6851346"/>
              <a:gd name="connsiteY6" fmla="*/ 6662200 h 6858002"/>
              <a:gd name="connsiteX7" fmla="*/ 6851346 w 6851346"/>
              <a:gd name="connsiteY7" fmla="*/ 6858002 h 6858002"/>
              <a:gd name="connsiteX8" fmla="*/ 6851345 w 6851346"/>
              <a:gd name="connsiteY8" fmla="*/ 6858002 h 6858002"/>
              <a:gd name="connsiteX9" fmla="*/ 4984291 w 6851346"/>
              <a:gd name="connsiteY9" fmla="*/ 6858002 h 6858002"/>
              <a:gd name="connsiteX10" fmla="*/ 0 w 6851346"/>
              <a:gd name="connsiteY10" fmla="*/ 6858002 h 6858002"/>
              <a:gd name="connsiteX11" fmla="*/ 0 w 6851346"/>
              <a:gd name="connsiteY11" fmla="*/ 6051552 h 6858002"/>
              <a:gd name="connsiteX12" fmla="*/ 717234 w 6851346"/>
              <a:gd name="connsiteY12" fmla="*/ 6051552 h 6858002"/>
              <a:gd name="connsiteX13" fmla="*/ 717234 w 6851346"/>
              <a:gd name="connsiteY13" fmla="*/ 368302 h 6858002"/>
              <a:gd name="connsiteX14" fmla="*/ 0 w 6851346"/>
              <a:gd name="connsiteY14" fmla="*/ 3683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51346" h="6858002">
                <a:moveTo>
                  <a:pt x="0" y="0"/>
                </a:moveTo>
                <a:lnTo>
                  <a:pt x="6851346" y="0"/>
                </a:lnTo>
                <a:lnTo>
                  <a:pt x="6851346" y="6233800"/>
                </a:lnTo>
                <a:lnTo>
                  <a:pt x="5455643" y="6233800"/>
                </a:lnTo>
                <a:cubicBezTo>
                  <a:pt x="5336383" y="6233800"/>
                  <a:pt x="5239786" y="6329574"/>
                  <a:pt x="5239786" y="6447816"/>
                </a:cubicBezTo>
                <a:cubicBezTo>
                  <a:pt x="5239786" y="6566059"/>
                  <a:pt x="5336383" y="6662200"/>
                  <a:pt x="5455643" y="6662200"/>
                </a:cubicBezTo>
                <a:lnTo>
                  <a:pt x="6851346" y="6662200"/>
                </a:lnTo>
                <a:lnTo>
                  <a:pt x="6851346" y="6858002"/>
                </a:lnTo>
                <a:lnTo>
                  <a:pt x="6851345" y="6858002"/>
                </a:lnTo>
                <a:lnTo>
                  <a:pt x="4984291" y="6858002"/>
                </a:lnTo>
                <a:lnTo>
                  <a:pt x="0" y="6858002"/>
                </a:lnTo>
                <a:lnTo>
                  <a:pt x="0" y="6051552"/>
                </a:lnTo>
                <a:lnTo>
                  <a:pt x="717234" y="6051552"/>
                </a:lnTo>
                <a:lnTo>
                  <a:pt x="717234" y="368302"/>
                </a:lnTo>
                <a:lnTo>
                  <a:pt x="0" y="368302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E741B18-B69B-46F8-8EEC-DC2D486A7ADF}"/>
              </a:ext>
            </a:extLst>
          </p:cNvPr>
          <p:cNvSpPr/>
          <p:nvPr userDrawn="1"/>
        </p:nvSpPr>
        <p:spPr>
          <a:xfrm>
            <a:off x="359999" y="368300"/>
            <a:ext cx="5688000" cy="5683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 userDrawn="1">
            <p:ph sz="half" idx="2" hasCustomPrompt="1"/>
          </p:nvPr>
        </p:nvSpPr>
        <p:spPr>
          <a:xfrm>
            <a:off x="1079999" y="1080000"/>
            <a:ext cx="4248000" cy="4248000"/>
          </a:xfrm>
        </p:spPr>
        <p:txBody>
          <a:bodyPr bIns="180000" anchor="ctr" anchorCtr="0"/>
          <a:lstStyle>
            <a:lvl1pPr marL="0" indent="0">
              <a:lnSpc>
                <a:spcPct val="114000"/>
              </a:lnSpc>
              <a:spcBef>
                <a:spcPts val="1200"/>
              </a:spcBef>
              <a:buNone/>
              <a:defRPr sz="1800" spc="20" baseline="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44000" indent="0">
              <a:buNone/>
              <a:defRPr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</p:spTree>
    <p:extLst>
      <p:ext uri="{BB962C8B-B14F-4D97-AF65-F5344CB8AC3E}">
        <p14:creationId xmlns:p14="http://schemas.microsoft.com/office/powerpoint/2010/main" val="111422740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 text och plats för objek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ktangel 33">
            <a:extLst>
              <a:ext uri="{FF2B5EF4-FFF2-40B4-BE49-F238E27FC236}">
                <a16:creationId xmlns:a16="http://schemas.microsoft.com/office/drawing/2014/main" id="{A0EE388C-E3E2-4E14-BC74-6DC6CF2B6C88}"/>
              </a:ext>
            </a:extLst>
          </p:cNvPr>
          <p:cNvSpPr/>
          <p:nvPr userDrawn="1"/>
        </p:nvSpPr>
        <p:spPr>
          <a:xfrm>
            <a:off x="5336648" y="-6"/>
            <a:ext cx="6855352" cy="68580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E741B18-B69B-46F8-8EEC-DC2D486A7ADF}"/>
              </a:ext>
            </a:extLst>
          </p:cNvPr>
          <p:cNvSpPr/>
          <p:nvPr userDrawn="1"/>
        </p:nvSpPr>
        <p:spPr>
          <a:xfrm>
            <a:off x="359999" y="368300"/>
            <a:ext cx="5688000" cy="5683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 userDrawn="1">
            <p:ph sz="half" idx="2" hasCustomPrompt="1"/>
          </p:nvPr>
        </p:nvSpPr>
        <p:spPr>
          <a:xfrm>
            <a:off x="1079999" y="1080000"/>
            <a:ext cx="4248000" cy="4248000"/>
          </a:xfrm>
        </p:spPr>
        <p:txBody>
          <a:bodyPr bIns="180000" anchor="ctr" anchorCtr="0"/>
          <a:lstStyle>
            <a:lvl1pPr marL="0" indent="0">
              <a:lnSpc>
                <a:spcPct val="114000"/>
              </a:lnSpc>
              <a:spcBef>
                <a:spcPts val="1200"/>
              </a:spcBef>
              <a:buNone/>
              <a:defRPr sz="1800" spc="20" baseline="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44000" indent="0">
              <a:buNone/>
              <a:defRPr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grpSp>
        <p:nvGrpSpPr>
          <p:cNvPr id="13" name="Region Östergötland">
            <a:extLst>
              <a:ext uri="{FF2B5EF4-FFF2-40B4-BE49-F238E27FC236}">
                <a16:creationId xmlns:a16="http://schemas.microsoft.com/office/drawing/2014/main" id="{3219D742-6583-4454-AED2-9839E31145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4" name="Frihandsfigur: Form 13">
              <a:extLst>
                <a:ext uri="{FF2B5EF4-FFF2-40B4-BE49-F238E27FC236}">
                  <a16:creationId xmlns:a16="http://schemas.microsoft.com/office/drawing/2014/main" id="{98151F31-70F6-48C7-B886-736AB7A696A1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01C9C85B-F7EE-49C6-86A9-C618514D4BC0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6" name="Folktandvården" hidden="1">
            <a:extLst>
              <a:ext uri="{FF2B5EF4-FFF2-40B4-BE49-F238E27FC236}">
                <a16:creationId xmlns:a16="http://schemas.microsoft.com/office/drawing/2014/main" id="{746F078E-D579-46C7-A623-9E12CB9705B6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1A51712D-2CB1-4F81-AFD7-FD0CE13F0351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83FCB5D7-D416-4CB2-B4AE-9AD5297E943C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2" name="Bild 21">
              <a:extLst>
                <a:ext uri="{FF2B5EF4-FFF2-40B4-BE49-F238E27FC236}">
                  <a16:creationId xmlns:a16="http://schemas.microsoft.com/office/drawing/2014/main" id="{44F92256-C694-4995-8AAD-4CF4D57DFA6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11248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(vit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 6">
            <a:extLst>
              <a:ext uri="{FF2B5EF4-FFF2-40B4-BE49-F238E27FC236}">
                <a16:creationId xmlns:a16="http://schemas.microsoft.com/office/drawing/2014/main" id="{E61FE2F9-2825-4018-AB8F-E0C671E283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6425711" cy="6483274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0861CE">
              <a:alpha val="4706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0000" y="1193374"/>
            <a:ext cx="9073650" cy="1446149"/>
          </a:xfrm>
        </p:spPr>
        <p:txBody>
          <a:bodyPr anchor="b"/>
          <a:lstStyle>
            <a:lvl1pPr algn="l">
              <a:defRPr sz="400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80000" y="2837105"/>
            <a:ext cx="9073650" cy="84687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6" name="Datum för presentation">
            <a:extLst>
              <a:ext uri="{FF2B5EF4-FFF2-40B4-BE49-F238E27FC236}">
                <a16:creationId xmlns:a16="http://schemas.microsoft.com/office/drawing/2014/main" id="{77D137F8-D0E5-4846-93B8-A45B22BBE5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6450" y="6312037"/>
            <a:ext cx="2473150" cy="28800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</p:spTree>
    <p:extLst>
      <p:ext uri="{BB962C8B-B14F-4D97-AF65-F5344CB8AC3E}">
        <p14:creationId xmlns:p14="http://schemas.microsoft.com/office/powerpoint/2010/main" val="2950515401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dela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97C9A02-F520-4F33-9513-C176F152181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2564933"/>
            <a:ext cx="11832000" cy="348830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0850" y="435077"/>
            <a:ext cx="8750300" cy="1175714"/>
          </a:xfrm>
        </p:spPr>
        <p:txBody>
          <a:bodyPr anchor="b"/>
          <a:lstStyle>
            <a:lvl1pPr algn="ctr">
              <a:defRPr sz="4000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20850" y="1658747"/>
            <a:ext cx="8750300" cy="804234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273EDF-9F62-4D63-A459-24ADD992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Frihandsfigur: Form 12">
            <a:extLst>
              <a:ext uri="{FF2B5EF4-FFF2-40B4-BE49-F238E27FC236}">
                <a16:creationId xmlns:a16="http://schemas.microsoft.com/office/drawing/2014/main" id="{9BBA449D-6D42-44A4-BE47-ADDD319FD56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2521975"/>
            <a:ext cx="8230669" cy="3488301"/>
          </a:xfrm>
          <a:custGeom>
            <a:avLst/>
            <a:gdLst>
              <a:gd name="connsiteX0" fmla="*/ 2054937 w 8230669"/>
              <a:gd name="connsiteY0" fmla="*/ 1585345 h 3488301"/>
              <a:gd name="connsiteX1" fmla="*/ 2701686 w 8230669"/>
              <a:gd name="connsiteY1" fmla="*/ 3464938 h 3488301"/>
              <a:gd name="connsiteX2" fmla="*/ 2709658 w 8230669"/>
              <a:gd name="connsiteY2" fmla="*/ 3488301 h 3488301"/>
              <a:gd name="connsiteX3" fmla="*/ 2347235 w 8230669"/>
              <a:gd name="connsiteY3" fmla="*/ 3488301 h 3488301"/>
              <a:gd name="connsiteX4" fmla="*/ 2336199 w 8230669"/>
              <a:gd name="connsiteY4" fmla="*/ 3455929 h 3488301"/>
              <a:gd name="connsiteX5" fmla="*/ 2058502 w 8230669"/>
              <a:gd name="connsiteY5" fmla="*/ 2644893 h 3488301"/>
              <a:gd name="connsiteX6" fmla="*/ 1916896 w 8230669"/>
              <a:gd name="connsiteY6" fmla="*/ 3057220 h 3488301"/>
              <a:gd name="connsiteX7" fmla="*/ 1769291 w 8230669"/>
              <a:gd name="connsiteY7" fmla="*/ 3488301 h 3488301"/>
              <a:gd name="connsiteX8" fmla="*/ 1404039 w 8230669"/>
              <a:gd name="connsiteY8" fmla="*/ 3488301 h 3488301"/>
              <a:gd name="connsiteX9" fmla="*/ 1411947 w 8230669"/>
              <a:gd name="connsiteY9" fmla="*/ 3465314 h 3488301"/>
              <a:gd name="connsiteX10" fmla="*/ 2054937 w 8230669"/>
              <a:gd name="connsiteY10" fmla="*/ 1585345 h 3488301"/>
              <a:gd name="connsiteX11" fmla="*/ 1465011 w 8230669"/>
              <a:gd name="connsiteY11" fmla="*/ 1238697 h 3488301"/>
              <a:gd name="connsiteX12" fmla="*/ 0 w 8230669"/>
              <a:gd name="connsiteY12" fmla="*/ 2903320 h 3488301"/>
              <a:gd name="connsiteX13" fmla="*/ 0 w 8230669"/>
              <a:gd name="connsiteY13" fmla="*/ 2380229 h 3488301"/>
              <a:gd name="connsiteX14" fmla="*/ 534676 w 8230669"/>
              <a:gd name="connsiteY14" fmla="*/ 1772481 h 3488301"/>
              <a:gd name="connsiteX15" fmla="*/ 0 w 8230669"/>
              <a:gd name="connsiteY15" fmla="*/ 1877634 h 3488301"/>
              <a:gd name="connsiteX16" fmla="*/ 0 w 8230669"/>
              <a:gd name="connsiteY16" fmla="*/ 1521183 h 3488301"/>
              <a:gd name="connsiteX17" fmla="*/ 7869235 w 8230669"/>
              <a:gd name="connsiteY17" fmla="*/ 0 h 3488301"/>
              <a:gd name="connsiteX18" fmla="*/ 8225605 w 8230669"/>
              <a:gd name="connsiteY18" fmla="*/ 0 h 3488301"/>
              <a:gd name="connsiteX19" fmla="*/ 8223514 w 8230669"/>
              <a:gd name="connsiteY19" fmla="*/ 34669 h 3488301"/>
              <a:gd name="connsiteX20" fmla="*/ 7547836 w 8230669"/>
              <a:gd name="connsiteY20" fmla="*/ 892049 h 3488301"/>
              <a:gd name="connsiteX21" fmla="*/ 8230440 w 8230669"/>
              <a:gd name="connsiteY21" fmla="*/ 1864267 h 3488301"/>
              <a:gd name="connsiteX22" fmla="*/ 7510410 w 8230669"/>
              <a:gd name="connsiteY22" fmla="*/ 2293789 h 3488301"/>
              <a:gd name="connsiteX23" fmla="*/ 7733852 w 8230669"/>
              <a:gd name="connsiteY23" fmla="*/ 3421263 h 3488301"/>
              <a:gd name="connsiteX24" fmla="*/ 7733443 w 8230669"/>
              <a:gd name="connsiteY24" fmla="*/ 3488301 h 3488301"/>
              <a:gd name="connsiteX25" fmla="*/ 7378213 w 8230669"/>
              <a:gd name="connsiteY25" fmla="*/ 3488301 h 3488301"/>
              <a:gd name="connsiteX26" fmla="*/ 7241634 w 8230669"/>
              <a:gd name="connsiteY26" fmla="*/ 3463295 h 3488301"/>
              <a:gd name="connsiteX27" fmla="*/ 5303090 w 8230669"/>
              <a:gd name="connsiteY27" fmla="*/ 2106654 h 3488301"/>
              <a:gd name="connsiteX28" fmla="*/ 3578762 w 8230669"/>
              <a:gd name="connsiteY28" fmla="*/ 1768026 h 3488301"/>
              <a:gd name="connsiteX29" fmla="*/ 4721185 w 8230669"/>
              <a:gd name="connsiteY29" fmla="*/ 3081546 h 3488301"/>
              <a:gd name="connsiteX30" fmla="*/ 5678135 w 8230669"/>
              <a:gd name="connsiteY30" fmla="*/ 3472276 h 3488301"/>
              <a:gd name="connsiteX31" fmla="*/ 5744923 w 8230669"/>
              <a:gd name="connsiteY31" fmla="*/ 3488301 h 3488301"/>
              <a:gd name="connsiteX32" fmla="*/ 4691437 w 8230669"/>
              <a:gd name="connsiteY32" fmla="*/ 3488301 h 3488301"/>
              <a:gd name="connsiteX33" fmla="*/ 4574414 w 8230669"/>
              <a:gd name="connsiteY33" fmla="*/ 3404218 h 3488301"/>
              <a:gd name="connsiteX34" fmla="*/ 4467214 w 8230669"/>
              <a:gd name="connsiteY34" fmla="*/ 3300762 h 3488301"/>
              <a:gd name="connsiteX35" fmla="*/ 2649318 w 8230669"/>
              <a:gd name="connsiteY35" fmla="*/ 1233351 h 3488301"/>
              <a:gd name="connsiteX36" fmla="*/ 5369925 w 8230669"/>
              <a:gd name="connsiteY36" fmla="*/ 1768026 h 3488301"/>
              <a:gd name="connsiteX37" fmla="*/ 6350164 w 8230669"/>
              <a:gd name="connsiteY37" fmla="*/ 2488946 h 3488301"/>
              <a:gd name="connsiteX38" fmla="*/ 7383870 w 8230669"/>
              <a:gd name="connsiteY38" fmla="*/ 3129666 h 3488301"/>
              <a:gd name="connsiteX39" fmla="*/ 6879493 w 8230669"/>
              <a:gd name="connsiteY39" fmla="*/ 1978331 h 3488301"/>
              <a:gd name="connsiteX40" fmla="*/ 7880228 w 8230669"/>
              <a:gd name="connsiteY40" fmla="*/ 1774264 h 3488301"/>
              <a:gd name="connsiteX41" fmla="*/ 6696811 w 8230669"/>
              <a:gd name="connsiteY41" fmla="*/ 892049 h 3488301"/>
              <a:gd name="connsiteX42" fmla="*/ 7880228 w 8230669"/>
              <a:gd name="connsiteY42" fmla="*/ 9834 h 3488301"/>
              <a:gd name="connsiteX43" fmla="*/ 3132451 w 8230669"/>
              <a:gd name="connsiteY43" fmla="*/ 0 h 3488301"/>
              <a:gd name="connsiteX44" fmla="*/ 3592147 w 8230669"/>
              <a:gd name="connsiteY44" fmla="*/ 0 h 3488301"/>
              <a:gd name="connsiteX45" fmla="*/ 3578762 w 8230669"/>
              <a:gd name="connsiteY45" fmla="*/ 15181 h 3488301"/>
              <a:gd name="connsiteX46" fmla="*/ 3657299 w 8230669"/>
              <a:gd name="connsiteY46" fmla="*/ 0 h 3488301"/>
              <a:gd name="connsiteX47" fmla="*/ 5415062 w 8230669"/>
              <a:gd name="connsiteY47" fmla="*/ 0 h 3488301"/>
              <a:gd name="connsiteX48" fmla="*/ 5370816 w 8230669"/>
              <a:gd name="connsiteY48" fmla="*/ 12508 h 3488301"/>
              <a:gd name="connsiteX49" fmla="*/ 2650209 w 8230669"/>
              <a:gd name="connsiteY49" fmla="*/ 547183 h 3488301"/>
              <a:gd name="connsiteX50" fmla="*/ 3098007 w 8230669"/>
              <a:gd name="connsiteY50" fmla="*/ 39111 h 3488301"/>
              <a:gd name="connsiteX51" fmla="*/ 1987677 w 8230669"/>
              <a:gd name="connsiteY51" fmla="*/ 0 h 3488301"/>
              <a:gd name="connsiteX52" fmla="*/ 2125999 w 8230669"/>
              <a:gd name="connsiteY52" fmla="*/ 0 h 3488301"/>
              <a:gd name="connsiteX53" fmla="*/ 2105383 w 8230669"/>
              <a:gd name="connsiteY53" fmla="*/ 59974 h 3488301"/>
              <a:gd name="connsiteX54" fmla="*/ 2056719 w 8230669"/>
              <a:gd name="connsiteY54" fmla="*/ 201426 h 3488301"/>
              <a:gd name="connsiteX55" fmla="*/ 0 w 8230669"/>
              <a:gd name="connsiteY55" fmla="*/ 0 h 3488301"/>
              <a:gd name="connsiteX56" fmla="*/ 456828 w 8230669"/>
              <a:gd name="connsiteY56" fmla="*/ 0 h 3488301"/>
              <a:gd name="connsiteX57" fmla="*/ 534676 w 8230669"/>
              <a:gd name="connsiteY57" fmla="*/ 15181 h 3488301"/>
              <a:gd name="connsiteX58" fmla="*/ 521359 w 8230669"/>
              <a:gd name="connsiteY58" fmla="*/ 0 h 3488301"/>
              <a:gd name="connsiteX59" fmla="*/ 982995 w 8230669"/>
              <a:gd name="connsiteY59" fmla="*/ 0 h 3488301"/>
              <a:gd name="connsiteX60" fmla="*/ 1041012 w 8230669"/>
              <a:gd name="connsiteY60" fmla="*/ 65884 h 3488301"/>
              <a:gd name="connsiteX61" fmla="*/ 1465011 w 8230669"/>
              <a:gd name="connsiteY61" fmla="*/ 547183 h 3488301"/>
              <a:gd name="connsiteX62" fmla="*/ 0 w 8230669"/>
              <a:gd name="connsiteY62" fmla="*/ 262022 h 3488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8230669" h="3488301">
                <a:moveTo>
                  <a:pt x="2054937" y="1585345"/>
                </a:moveTo>
                <a:cubicBezTo>
                  <a:pt x="2077661" y="1646833"/>
                  <a:pt x="2421691" y="2645172"/>
                  <a:pt x="2701686" y="3464938"/>
                </a:cubicBezTo>
                <a:lnTo>
                  <a:pt x="2709658" y="3488301"/>
                </a:lnTo>
                <a:lnTo>
                  <a:pt x="2347235" y="3488301"/>
                </a:lnTo>
                <a:lnTo>
                  <a:pt x="2336199" y="3455929"/>
                </a:lnTo>
                <a:cubicBezTo>
                  <a:pt x="2234053" y="3156622"/>
                  <a:pt x="2132910" y="2861437"/>
                  <a:pt x="2058502" y="2644893"/>
                </a:cubicBezTo>
                <a:cubicBezTo>
                  <a:pt x="2014168" y="2773884"/>
                  <a:pt x="1966214" y="2913456"/>
                  <a:pt x="1916896" y="3057220"/>
                </a:cubicBezTo>
                <a:lnTo>
                  <a:pt x="1769291" y="3488301"/>
                </a:lnTo>
                <a:lnTo>
                  <a:pt x="1404039" y="3488301"/>
                </a:lnTo>
                <a:lnTo>
                  <a:pt x="1411947" y="3465314"/>
                </a:lnTo>
                <a:cubicBezTo>
                  <a:pt x="1693696" y="2645673"/>
                  <a:pt x="2034218" y="1646833"/>
                  <a:pt x="2054937" y="1585345"/>
                </a:cubicBezTo>
                <a:close/>
                <a:moveTo>
                  <a:pt x="1465011" y="1238697"/>
                </a:moveTo>
                <a:cubicBezTo>
                  <a:pt x="1418672" y="1291273"/>
                  <a:pt x="591708" y="2229629"/>
                  <a:pt x="0" y="2903320"/>
                </a:cubicBezTo>
                <a:lnTo>
                  <a:pt x="0" y="2380229"/>
                </a:lnTo>
                <a:lnTo>
                  <a:pt x="534676" y="1772481"/>
                </a:lnTo>
                <a:lnTo>
                  <a:pt x="0" y="1877634"/>
                </a:lnTo>
                <a:lnTo>
                  <a:pt x="0" y="1521183"/>
                </a:lnTo>
                <a:close/>
                <a:moveTo>
                  <a:pt x="7869235" y="0"/>
                </a:moveTo>
                <a:lnTo>
                  <a:pt x="8225605" y="0"/>
                </a:lnTo>
                <a:lnTo>
                  <a:pt x="8223514" y="34669"/>
                </a:lnTo>
                <a:cubicBezTo>
                  <a:pt x="8183809" y="308807"/>
                  <a:pt x="7976691" y="622261"/>
                  <a:pt x="7547836" y="892049"/>
                </a:cubicBezTo>
                <a:cubicBezTo>
                  <a:pt x="8037066" y="1200379"/>
                  <a:pt x="8238460" y="1565741"/>
                  <a:pt x="8230440" y="1864267"/>
                </a:cubicBezTo>
                <a:cubicBezTo>
                  <a:pt x="8103009" y="2139626"/>
                  <a:pt x="7772400" y="2254581"/>
                  <a:pt x="7510410" y="2293789"/>
                </a:cubicBezTo>
                <a:cubicBezTo>
                  <a:pt x="7766943" y="2896525"/>
                  <a:pt x="7740334" y="3167678"/>
                  <a:pt x="7733852" y="3421263"/>
                </a:cubicBezTo>
                <a:lnTo>
                  <a:pt x="7733443" y="3488301"/>
                </a:lnTo>
                <a:lnTo>
                  <a:pt x="7378213" y="3488301"/>
                </a:lnTo>
                <a:lnTo>
                  <a:pt x="7241634" y="3463295"/>
                </a:lnTo>
                <a:cubicBezTo>
                  <a:pt x="6240332" y="3229180"/>
                  <a:pt x="6175614" y="2484046"/>
                  <a:pt x="5303090" y="2106654"/>
                </a:cubicBezTo>
                <a:cubicBezTo>
                  <a:pt x="4826338" y="2010411"/>
                  <a:pt x="4035909" y="1857138"/>
                  <a:pt x="3578762" y="1768026"/>
                </a:cubicBezTo>
                <a:cubicBezTo>
                  <a:pt x="3882636" y="2112891"/>
                  <a:pt x="4405727" y="2708163"/>
                  <a:pt x="4721185" y="3081546"/>
                </a:cubicBezTo>
                <a:cubicBezTo>
                  <a:pt x="5058700" y="3325825"/>
                  <a:pt x="5373407" y="3403061"/>
                  <a:pt x="5678135" y="3472276"/>
                </a:cubicBezTo>
                <a:lnTo>
                  <a:pt x="5744923" y="3488301"/>
                </a:lnTo>
                <a:lnTo>
                  <a:pt x="4691437" y="3488301"/>
                </a:lnTo>
                <a:lnTo>
                  <a:pt x="4574414" y="3404218"/>
                </a:lnTo>
                <a:cubicBezTo>
                  <a:pt x="4536472" y="3372762"/>
                  <a:pt x="4500632" y="3338412"/>
                  <a:pt x="4467214" y="3300762"/>
                </a:cubicBezTo>
                <a:cubicBezTo>
                  <a:pt x="3936103" y="2692124"/>
                  <a:pt x="2706350" y="1297511"/>
                  <a:pt x="2649318" y="1233351"/>
                </a:cubicBezTo>
                <a:cubicBezTo>
                  <a:pt x="2735758" y="1253846"/>
                  <a:pt x="4577715" y="1610296"/>
                  <a:pt x="5369925" y="1768026"/>
                </a:cubicBezTo>
                <a:cubicBezTo>
                  <a:pt x="5770932" y="1848227"/>
                  <a:pt x="6065003" y="2174379"/>
                  <a:pt x="6350164" y="2488946"/>
                </a:cubicBezTo>
                <a:cubicBezTo>
                  <a:pt x="6610215" y="2815695"/>
                  <a:pt x="6975543" y="3042136"/>
                  <a:pt x="7383870" y="3129666"/>
                </a:cubicBezTo>
                <a:cubicBezTo>
                  <a:pt x="7389216" y="2828465"/>
                  <a:pt x="7155742" y="2269729"/>
                  <a:pt x="6879493" y="1978331"/>
                </a:cubicBezTo>
                <a:cubicBezTo>
                  <a:pt x="7177128" y="1988134"/>
                  <a:pt x="7741212" y="1963182"/>
                  <a:pt x="7880228" y="1774264"/>
                </a:cubicBezTo>
                <a:cubicBezTo>
                  <a:pt x="7868643" y="1460587"/>
                  <a:pt x="7184258" y="1028391"/>
                  <a:pt x="6696811" y="892049"/>
                </a:cubicBezTo>
                <a:cubicBezTo>
                  <a:pt x="7184258" y="754815"/>
                  <a:pt x="7867752" y="324402"/>
                  <a:pt x="7880228" y="9834"/>
                </a:cubicBezTo>
                <a:close/>
                <a:moveTo>
                  <a:pt x="3132451" y="0"/>
                </a:moveTo>
                <a:lnTo>
                  <a:pt x="3592147" y="0"/>
                </a:lnTo>
                <a:lnTo>
                  <a:pt x="3578762" y="15181"/>
                </a:lnTo>
                <a:lnTo>
                  <a:pt x="3657299" y="0"/>
                </a:lnTo>
                <a:lnTo>
                  <a:pt x="5415062" y="0"/>
                </a:lnTo>
                <a:lnTo>
                  <a:pt x="5370816" y="12508"/>
                </a:lnTo>
                <a:cubicBezTo>
                  <a:pt x="4578605" y="173801"/>
                  <a:pt x="2739321" y="530251"/>
                  <a:pt x="2650209" y="547183"/>
                </a:cubicBezTo>
                <a:cubicBezTo>
                  <a:pt x="2671262" y="523401"/>
                  <a:pt x="2851795" y="318648"/>
                  <a:pt x="3098007" y="39111"/>
                </a:cubicBezTo>
                <a:close/>
                <a:moveTo>
                  <a:pt x="1987677" y="0"/>
                </a:moveTo>
                <a:lnTo>
                  <a:pt x="2125999" y="0"/>
                </a:lnTo>
                <a:lnTo>
                  <a:pt x="2105383" y="59974"/>
                </a:lnTo>
                <a:cubicBezTo>
                  <a:pt x="2078217" y="138991"/>
                  <a:pt x="2060952" y="189173"/>
                  <a:pt x="2056719" y="201426"/>
                </a:cubicBezTo>
                <a:close/>
                <a:moveTo>
                  <a:pt x="0" y="0"/>
                </a:moveTo>
                <a:lnTo>
                  <a:pt x="456828" y="0"/>
                </a:lnTo>
                <a:lnTo>
                  <a:pt x="534676" y="15181"/>
                </a:lnTo>
                <a:lnTo>
                  <a:pt x="521359" y="0"/>
                </a:lnTo>
                <a:lnTo>
                  <a:pt x="982995" y="0"/>
                </a:lnTo>
                <a:lnTo>
                  <a:pt x="1041012" y="65884"/>
                </a:lnTo>
                <a:cubicBezTo>
                  <a:pt x="1275048" y="331635"/>
                  <a:pt x="1444738" y="524181"/>
                  <a:pt x="1465011" y="547183"/>
                </a:cubicBezTo>
                <a:lnTo>
                  <a:pt x="0" y="262022"/>
                </a:lnTo>
                <a:close/>
              </a:path>
            </a:pathLst>
          </a:custGeom>
          <a:solidFill>
            <a:srgbClr val="FFFFFF">
              <a:alpha val="6000"/>
            </a:srgbClr>
          </a:solidFill>
          <a:ln w="6947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46422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delare 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80000" y="2564933"/>
            <a:ext cx="11833200" cy="3488301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0850" y="435077"/>
            <a:ext cx="8750300" cy="1175714"/>
          </a:xfrm>
        </p:spPr>
        <p:txBody>
          <a:bodyPr anchor="b"/>
          <a:lstStyle>
            <a:lvl1pPr algn="ctr">
              <a:defRPr sz="4000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20850" y="1658747"/>
            <a:ext cx="8750300" cy="804234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273EDF-9F62-4D63-A459-24ADD992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9754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7E7E34-D963-409A-B37E-74A781406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9923999" cy="94987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746945-EC0D-4274-B554-168CE39A5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201030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68120F1-E095-4F41-A281-F6F2F4715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98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 foto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1AC4039-3B29-4214-ACC9-36F0FC2AB2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01652" y="-1095"/>
            <a:ext cx="489034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36361" y="365760"/>
            <a:ext cx="3810347" cy="1788160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836361" y="2377440"/>
            <a:ext cx="3810347" cy="1788161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12" name="Datum för presentation">
            <a:extLst>
              <a:ext uri="{FF2B5EF4-FFF2-40B4-BE49-F238E27FC236}">
                <a16:creationId xmlns:a16="http://schemas.microsoft.com/office/drawing/2014/main" id="{436EEB44-D9ED-4CD6-B497-E7521393A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04370" y="6311011"/>
            <a:ext cx="2212368" cy="288000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301653" cy="6858000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11" name="Designelement">
            <a:extLst>
              <a:ext uri="{FF2B5EF4-FFF2-40B4-BE49-F238E27FC236}">
                <a16:creationId xmlns:a16="http://schemas.microsoft.com/office/drawing/2014/main" id="{043CE9D1-6E4C-4CAB-A0C2-A3DCFAA844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01651" y="0"/>
            <a:ext cx="4345057" cy="4383981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FFFFFF">
              <a:alpha val="5000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grpSp>
        <p:nvGrpSpPr>
          <p:cNvPr id="17" name="Region Östergötland">
            <a:extLst>
              <a:ext uri="{FF2B5EF4-FFF2-40B4-BE49-F238E27FC236}">
                <a16:creationId xmlns:a16="http://schemas.microsoft.com/office/drawing/2014/main" id="{6D8D5605-6781-476B-AC43-4CF08A7DE9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43D01E2E-97C2-429C-A7A2-D479ED89CD40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9" name="Frihandsfigur: Form 18">
              <a:extLst>
                <a:ext uri="{FF2B5EF4-FFF2-40B4-BE49-F238E27FC236}">
                  <a16:creationId xmlns:a16="http://schemas.microsoft.com/office/drawing/2014/main" id="{60D36897-49C2-4C1B-A3F2-122CFC666096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24" name="Folktandvården" hidden="1">
            <a:extLst>
              <a:ext uri="{FF2B5EF4-FFF2-40B4-BE49-F238E27FC236}">
                <a16:creationId xmlns:a16="http://schemas.microsoft.com/office/drawing/2014/main" id="{2ABEE15F-C77A-4CBC-89DB-F20690CD03FA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5031865A-FE93-469C-A66F-4503FB18A6D3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6" name="Frihandsfigur: Form 25">
              <a:extLst>
                <a:ext uri="{FF2B5EF4-FFF2-40B4-BE49-F238E27FC236}">
                  <a16:creationId xmlns:a16="http://schemas.microsoft.com/office/drawing/2014/main" id="{5CD42E06-9AA9-47A9-A075-CBCCBF4B4F72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7" name="Bild 26">
              <a:extLst>
                <a:ext uri="{FF2B5EF4-FFF2-40B4-BE49-F238E27FC236}">
                  <a16:creationId xmlns:a16="http://schemas.microsoft.com/office/drawing/2014/main" id="{A7B6ACAF-E00C-41A1-AD37-0CBAFB15C2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9796601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 f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1AC4039-3B29-4214-ACC9-36F0FC2AB2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16905"/>
            <a:ext cx="12192000" cy="23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Datum för presentation">
            <a:extLst>
              <a:ext uri="{FF2B5EF4-FFF2-40B4-BE49-F238E27FC236}">
                <a16:creationId xmlns:a16="http://schemas.microsoft.com/office/drawing/2014/main" id="{436EEB44-D9ED-4CD6-B497-E7521393A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39900" y="4651546"/>
            <a:ext cx="2160000" cy="288000"/>
          </a:xfrm>
        </p:spPr>
        <p:txBody>
          <a:bodyPr anchor="b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4518000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4709" y="4659923"/>
            <a:ext cx="9092995" cy="785446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4709" y="5574439"/>
            <a:ext cx="9092995" cy="656924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grpSp>
        <p:nvGrpSpPr>
          <p:cNvPr id="16" name="Region Östergötland">
            <a:extLst>
              <a:ext uri="{FF2B5EF4-FFF2-40B4-BE49-F238E27FC236}">
                <a16:creationId xmlns:a16="http://schemas.microsoft.com/office/drawing/2014/main" id="{EC3CEBBE-EAE5-46D3-9D82-C51D007C49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7" name="Frihandsfigur: Form 16">
              <a:extLst>
                <a:ext uri="{FF2B5EF4-FFF2-40B4-BE49-F238E27FC236}">
                  <a16:creationId xmlns:a16="http://schemas.microsoft.com/office/drawing/2014/main" id="{927FB3D0-70F4-4150-8400-C2E42B255E32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41929D1F-3039-4760-8186-90020A1E8F7B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9" name="Folktandvården" hidden="1">
            <a:extLst>
              <a:ext uri="{FF2B5EF4-FFF2-40B4-BE49-F238E27FC236}">
                <a16:creationId xmlns:a16="http://schemas.microsoft.com/office/drawing/2014/main" id="{CB1505E5-50E5-4EC9-9FF6-0373F4F0F8ED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6825D4B3-1153-4A27-A191-5CF8CE582538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733CB4E6-6D27-4478-8C94-EE4CEB03065A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2" name="Bild 21">
              <a:extLst>
                <a:ext uri="{FF2B5EF4-FFF2-40B4-BE49-F238E27FC236}">
                  <a16:creationId xmlns:a16="http://schemas.microsoft.com/office/drawing/2014/main" id="{E824F4AB-10C3-4CFA-9E4C-AF9E9E011C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4814843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427E91-5AB5-49BF-830C-A19C6A5A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24000" cy="94987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1D96D2-CE5B-4DB9-90E8-B6EBAEC89033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B15977CA-24A3-46EE-8707-F28C7E1883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20850" y="1804775"/>
            <a:ext cx="8758238" cy="4067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4565849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pos="6601" userDrawn="1">
          <p15:clr>
            <a:srgbClr val="FBAE40"/>
          </p15:clr>
        </p15:guide>
        <p15:guide id="2" orient="horz" pos="1133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på bakg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175A820-5952-4495-B707-4DD695C799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599"/>
            <a:ext cx="12192000" cy="44258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7427E91-5AB5-49BF-830C-A19C6A5A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30000" cy="94987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1D96D2-CE5B-4DB9-90E8-B6EBAEC8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96CE93CC-1359-4CCF-A9A7-0D4D54F8EA5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20850" y="1804775"/>
            <a:ext cx="8758238" cy="4067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3119649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nehåll, 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600" y="368300"/>
            <a:ext cx="11112000" cy="94987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7000" y="1805599"/>
            <a:ext cx="5151592" cy="406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000" y="1805599"/>
            <a:ext cx="5151600" cy="406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2566593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pos="734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, två dela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999"/>
            <a:ext cx="5871000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27B897B-5996-4908-A7A9-75583FFA44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41000" y="179999"/>
            <a:ext cx="5871000" cy="5871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5151600" cy="94987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805600"/>
            <a:ext cx="5151600" cy="4060212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000" y="1805599"/>
            <a:ext cx="5151600" cy="406021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22" name="Platshållare för text 21">
            <a:extLst>
              <a:ext uri="{FF2B5EF4-FFF2-40B4-BE49-F238E27FC236}">
                <a16:creationId xmlns:a16="http://schemas.microsoft.com/office/drawing/2014/main" id="{7AF83559-D40C-4749-82F6-0DB5F9D8B7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01000" y="368300"/>
            <a:ext cx="5151600" cy="949325"/>
          </a:xfrm>
        </p:spPr>
        <p:txBody>
          <a:bodyPr anchor="b" anchorCtr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sv-SE" sz="28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>
              <a:defRPr sz="2800" b="1"/>
            </a:lvl2pPr>
            <a:lvl3pPr>
              <a:defRPr sz="2800" b="1"/>
            </a:lvl3pPr>
            <a:lvl4pPr>
              <a:defRPr sz="2800" b="1"/>
            </a:lvl4pPr>
            <a:lvl5pPr>
              <a:defRPr sz="2800" b="1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49912452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 hö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999"/>
            <a:ext cx="7023714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6298422" cy="94987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805600"/>
            <a:ext cx="6298422" cy="4060212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4C6E1B76-2B7B-4533-BF68-0C133455A61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299006" y="180001"/>
            <a:ext cx="4711032" cy="289063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27" name="Platshållare för bild 5">
            <a:extLst>
              <a:ext uri="{FF2B5EF4-FFF2-40B4-BE49-F238E27FC236}">
                <a16:creationId xmlns:a16="http://schemas.microsoft.com/office/drawing/2014/main" id="{4BA08390-5407-41BB-A6E1-93228F6945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299006" y="3160638"/>
            <a:ext cx="4711032" cy="28908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97827432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D2E3394-C113-4849-BB1C-5C174A3CF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25200" cy="94987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6284E1E-CDE1-4D1F-8194-9D49212C3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0800" y="1807200"/>
            <a:ext cx="8751938" cy="40586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898BA3-370F-41F5-91EF-A04E5B8F8F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8000" y="6356350"/>
            <a:ext cx="360000" cy="252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1" name="Folktandvården" hidden="1">
            <a:extLst>
              <a:ext uri="{FF2B5EF4-FFF2-40B4-BE49-F238E27FC236}">
                <a16:creationId xmlns:a16="http://schemas.microsoft.com/office/drawing/2014/main" id="{46B4192C-A430-416B-BA38-01076CB9C6F4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F28F0DCF-1CC6-4CA0-9C6B-7A6A9001166F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3" name="Frihandsfigur: Form 12">
              <a:extLst>
                <a:ext uri="{FF2B5EF4-FFF2-40B4-BE49-F238E27FC236}">
                  <a16:creationId xmlns:a16="http://schemas.microsoft.com/office/drawing/2014/main" id="{FEDAC4F5-53DC-4758-B526-A1BD86931DC2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10" name="Bild 9">
              <a:extLst>
                <a:ext uri="{FF2B5EF4-FFF2-40B4-BE49-F238E27FC236}">
                  <a16:creationId xmlns:a16="http://schemas.microsoft.com/office/drawing/2014/main" id="{B14777EB-4318-44AF-8036-D55F7A6420F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6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27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  <p:grpSp>
        <p:nvGrpSpPr>
          <p:cNvPr id="19" name="Region Östergötland">
            <a:extLst>
              <a:ext uri="{FF2B5EF4-FFF2-40B4-BE49-F238E27FC236}">
                <a16:creationId xmlns:a16="http://schemas.microsoft.com/office/drawing/2014/main" id="{12B8B0FE-E494-49FD-B26D-9B726E2542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20" name="Frihandsfigur: Form 19">
              <a:extLst>
                <a:ext uri="{FF2B5EF4-FFF2-40B4-BE49-F238E27FC236}">
                  <a16:creationId xmlns:a16="http://schemas.microsoft.com/office/drawing/2014/main" id="{E29E9866-AB3F-4A58-BC98-5E1FEF56ED1F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ADBD61C2-B8AD-4888-B30A-1F1537F6107F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sp>
        <p:nvSpPr>
          <p:cNvPr id="4" name="xxLanguageTextBox">
            <a:extLst>
              <a:ext uri="{FF2B5EF4-FFF2-40B4-BE49-F238E27FC236}">
                <a16:creationId xmlns:a16="http://schemas.microsoft.com/office/drawing/2014/main" id="{1B8D440B-5C35-42B5-8AD4-3606CB666BB4}"/>
              </a:ext>
            </a:extLst>
          </p:cNvPr>
          <p:cNvSpPr/>
          <p:nvPr userDrawn="1">
            <p:custDataLst>
              <p:tags r:id="rId25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endParaRPr lang="sv-SE" dirty="0" err="1"/>
          </a:p>
        </p:txBody>
      </p:sp>
    </p:spTree>
    <p:extLst>
      <p:ext uri="{BB962C8B-B14F-4D97-AF65-F5344CB8AC3E}">
        <p14:creationId xmlns:p14="http://schemas.microsoft.com/office/powerpoint/2010/main" val="239725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2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98" r:id="rId9"/>
    <p:sldLayoutId id="2147483699" r:id="rId10"/>
    <p:sldLayoutId id="2147483684" r:id="rId11"/>
    <p:sldLayoutId id="2147483685" r:id="rId12"/>
    <p:sldLayoutId id="2147483694" r:id="rId13"/>
    <p:sldLayoutId id="2147483687" r:id="rId14"/>
    <p:sldLayoutId id="2147483688" r:id="rId15"/>
    <p:sldLayoutId id="2147483695" r:id="rId16"/>
    <p:sldLayoutId id="2147483700" r:id="rId17"/>
    <p:sldLayoutId id="2147483696" r:id="rId18"/>
    <p:sldLayoutId id="2147483702" r:id="rId19"/>
    <p:sldLayoutId id="2147483692" r:id="rId20"/>
    <p:sldLayoutId id="2147483693" r:id="rId21"/>
    <p:sldLayoutId id="2147483701" r:id="rId22"/>
    <p:sldLayoutId id="2147483655" r:id="rId2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10000"/>
        </a:lnSpc>
        <a:spcBef>
          <a:spcPts val="12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47675" indent="-179388" algn="l" defTabSz="914400" rtl="0" eaLnBrk="1" latinLnBrk="0" hangingPunct="1">
        <a:lnSpc>
          <a:spcPct val="100000"/>
        </a:lnSpc>
        <a:spcBef>
          <a:spcPts val="600"/>
        </a:spcBef>
        <a:buFont typeface="Roboto" panose="02000000000000000000" pitchFamily="2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7550" indent="-179388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79388" algn="l" defTabSz="914400" rtl="0" eaLnBrk="1" latinLnBrk="0" hangingPunct="1">
        <a:lnSpc>
          <a:spcPct val="100000"/>
        </a:lnSpc>
        <a:spcBef>
          <a:spcPts val="600"/>
        </a:spcBef>
        <a:buFont typeface="Roboto" panose="02000000000000000000" pitchFamily="2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57300" indent="-179388" algn="l" defTabSz="89535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32" userDrawn="1">
          <p15:clr>
            <a:srgbClr val="F26B43"/>
          </p15:clr>
        </p15:guide>
        <p15:guide id="3" pos="338" userDrawn="1">
          <p15:clr>
            <a:srgbClr val="F26B43"/>
          </p15:clr>
        </p15:guide>
        <p15:guide id="4" pos="7346" userDrawn="1">
          <p15:clr>
            <a:srgbClr val="F26B43"/>
          </p15:clr>
        </p15:guide>
        <p15:guide id="5" pos="1084" userDrawn="1">
          <p15:clr>
            <a:srgbClr val="F26B43"/>
          </p15:clr>
        </p15:guide>
        <p15:guide id="6" orient="horz" pos="1133" userDrawn="1">
          <p15:clr>
            <a:srgbClr val="F26B43"/>
          </p15:clr>
        </p15:guide>
        <p15:guide id="7" orient="horz" pos="3695" userDrawn="1">
          <p15:clr>
            <a:srgbClr val="F26B43"/>
          </p15:clr>
        </p15:guide>
        <p15:guide id="8" orient="horz" pos="3812" userDrawn="1">
          <p15:clr>
            <a:srgbClr val="F26B43"/>
          </p15:clr>
        </p15:guide>
        <p15:guide id="9" orient="horz" pos="232" userDrawn="1">
          <p15:clr>
            <a:srgbClr val="F26B43"/>
          </p15:clr>
        </p15:guide>
        <p15:guide id="10" orient="horz" pos="8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ardgivarwebb.regionostergotland.se/Startsida/For-privata-vardgivare/Regionens-IT-stod-till-andra-vardgivare/Mitt-Vaccin/Nyckelperson/Uppfoljningsmoten-nyckelpersone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vardgivarwebb.regionostergotland.se/pages/392675/Checklista%20MittVaccin%20L%c3%a4gg%20till%20fler%20resurser%20i%20tidboken.pdf" TargetMode="External"/><Relationship Id="rId3" Type="http://schemas.openxmlformats.org/officeDocument/2006/relationships/hyperlink" Target="https://vardgivarwebb.regionostergotland.se/Startsida/For-privata-vardgivare/Regionens-IT-stod-till-andra-vardgivare/Mitt-Vaccin/Nyckelperson/Uppfoljningsmoten-nyckelpersoner/" TargetMode="External"/><Relationship Id="rId7" Type="http://schemas.openxmlformats.org/officeDocument/2006/relationships/hyperlink" Target="https://vardgivarwebb.regionostergotland.se/pages/392625/Checklista%20MittVaccin%20Bokning%20-%20schemal%c3%a4gga%20-%20%c3%b6ppna%20och%20st%c3%a4nga%20tidbok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vardgivarwebb.regionostergotland.se/pages/392675/Checklista%20MittVaccin%20Av-%20och%20omboka%20bes%c3%b6k_211101.pdf" TargetMode="External"/><Relationship Id="rId5" Type="http://schemas.openxmlformats.org/officeDocument/2006/relationships/hyperlink" Target="https://vardgivarwebb.regionostergotland.se/pages/392675/Manual%20Tidboken%20i%20MittVaccin%20-%20Admin%20och%20schemal%c3%a4ggning.pdf" TargetMode="External"/><Relationship Id="rId4" Type="http://schemas.openxmlformats.org/officeDocument/2006/relationships/hyperlink" Target="https://vardgivarwebb.regionostergotland.se/pages/392675/Checklista%20MittVaccin%20Boka%20bes%c3%b6k_211028.pdf" TargetMode="External"/><Relationship Id="rId9" Type="http://schemas.openxmlformats.org/officeDocument/2006/relationships/hyperlink" Target="https://vardgivarwebb.regionostergotland.se/pages/392675/Manual%20Administration%20Tidbok%20MittVaccin_211216%20P%c3%a5g%c3%a5ende.pdf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Patientjournalen@regionostergotland.se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Ny tidbok i MittVaccin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Demo och rekommenderat arbetssätt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290405" y="6312037"/>
            <a:ext cx="3241360" cy="288000"/>
          </a:xfrm>
        </p:spPr>
        <p:txBody>
          <a:bodyPr>
            <a:normAutofit fontScale="85000" lnSpcReduction="10000"/>
          </a:bodyPr>
          <a:lstStyle/>
          <a:p>
            <a:r>
              <a:rPr lang="sv-SE" dirty="0"/>
              <a:t>Anders Arvehell, Anna Götmar, Karin Björklund</a:t>
            </a:r>
          </a:p>
        </p:txBody>
      </p:sp>
    </p:spTree>
    <p:extLst>
      <p:ext uri="{BB962C8B-B14F-4D97-AF65-F5344CB8AC3E}">
        <p14:creationId xmlns:p14="http://schemas.microsoft.com/office/powerpoint/2010/main" val="146839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Stöd vid bokning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Vid bokning ser man vilka datum som har lediga tider (och inte) genom att i kalenderväljaren är datum </a:t>
            </a:r>
            <a:r>
              <a:rPr lang="sv-SE" dirty="0" err="1"/>
              <a:t>utgråade</a:t>
            </a:r>
            <a:r>
              <a:rPr lang="sv-SE" dirty="0"/>
              <a:t> om tidboken är stängd eller om matchande lediga tider saknas.</a:t>
            </a:r>
          </a:p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10</a:t>
            </a:fld>
            <a:endParaRPr lang="sv-SE" dirty="0"/>
          </a:p>
        </p:txBody>
      </p:sp>
      <p:pic>
        <p:nvPicPr>
          <p:cNvPr id="6" name="Platshållare för innehåll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774801" y="1879744"/>
            <a:ext cx="3476625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10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Bläddra &amp; välja datum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961871" y="1671518"/>
            <a:ext cx="11115600" cy="4060800"/>
          </a:xfrm>
        </p:spPr>
        <p:txBody>
          <a:bodyPr/>
          <a:lstStyle/>
          <a:p>
            <a:r>
              <a:rPr lang="sv-SE" dirty="0"/>
              <a:t>I menyval </a:t>
            </a:r>
            <a:r>
              <a:rPr lang="sv-SE" b="1" dirty="0"/>
              <a:t>Bokningar</a:t>
            </a:r>
            <a:r>
              <a:rPr lang="sv-SE" dirty="0"/>
              <a:t> kan man nu bläddra veckovis även framåt i tiden. Tidigare fanns detta bara bakåt i tiden.</a:t>
            </a:r>
          </a:p>
          <a:p>
            <a:r>
              <a:rPr lang="sv-SE" dirty="0"/>
              <a:t>En särskild kalenderknapp finns för att visa schemaväljaren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11</a:t>
            </a:fld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00" y="2622778"/>
            <a:ext cx="9741858" cy="21582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43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97003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dobjekt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9104" y="321306"/>
            <a:ext cx="5422974" cy="2315628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7000" y="135808"/>
            <a:ext cx="11112000" cy="949877"/>
          </a:xfrm>
        </p:spPr>
        <p:txBody>
          <a:bodyPr/>
          <a:lstStyle/>
          <a:p>
            <a:r>
              <a:rPr lang="sv-SE" dirty="0" smtClean="0"/>
              <a:t>Rekommendationer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37000" y="1343781"/>
            <a:ext cx="5922104" cy="4060800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1.   Använd bara en tidbok och döp om tidböckerna</a:t>
            </a:r>
          </a:p>
          <a:p>
            <a:pPr lvl="1"/>
            <a:r>
              <a:rPr lang="sv-SE" dirty="0"/>
              <a:t>Görs i menyval </a:t>
            </a:r>
            <a:r>
              <a:rPr lang="sv-SE" b="1" dirty="0"/>
              <a:t>Bokningen</a:t>
            </a:r>
            <a:r>
              <a:rPr lang="sv-SE" dirty="0"/>
              <a:t>, längst ner under </a:t>
            </a:r>
            <a:r>
              <a:rPr lang="sv-SE" b="1" dirty="0"/>
              <a:t>Namnge tidbok</a:t>
            </a:r>
          </a:p>
          <a:p>
            <a:pPr lvl="1"/>
            <a:r>
              <a:rPr lang="sv-SE" dirty="0"/>
              <a:t>Använd en tidbok – döp den till ex ”Vaccinatör</a:t>
            </a:r>
            <a:r>
              <a:rPr lang="sv-SE" dirty="0" smtClean="0"/>
              <a:t>” /”Bås” /”Rum” beroende på vad som passar er bäst</a:t>
            </a:r>
            <a:endParaRPr lang="sv-SE" dirty="0"/>
          </a:p>
          <a:p>
            <a:pPr lvl="1"/>
            <a:r>
              <a:rPr lang="sv-SE" dirty="0"/>
              <a:t>Den andra kan heta ”Använd ej” för att det ska bli tydligt när man skapar schema</a:t>
            </a:r>
          </a:p>
          <a:p>
            <a:pPr lvl="1"/>
            <a:r>
              <a:rPr lang="sv-SE" dirty="0"/>
              <a:t>Spara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marL="268287" lvl="1" indent="0">
              <a:buNone/>
            </a:pPr>
            <a:endParaRPr lang="sv-SE" dirty="0"/>
          </a:p>
          <a:p>
            <a:pPr marL="268287" lvl="1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13</a:t>
            </a:fld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1003" y="3288465"/>
            <a:ext cx="6886575" cy="171450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64960" y="4668851"/>
            <a:ext cx="2794144" cy="1987652"/>
          </a:xfrm>
          <a:prstGeom prst="rect">
            <a:avLst/>
          </a:prstGeom>
        </p:spPr>
      </p:pic>
      <p:cxnSp>
        <p:nvCxnSpPr>
          <p:cNvPr id="11" name="Rak pilkoppling 10"/>
          <p:cNvCxnSpPr/>
          <p:nvPr/>
        </p:nvCxnSpPr>
        <p:spPr>
          <a:xfrm flipV="1">
            <a:off x="6459104" y="1479120"/>
            <a:ext cx="541770" cy="2666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pilkoppling 11"/>
          <p:cNvCxnSpPr/>
          <p:nvPr/>
        </p:nvCxnSpPr>
        <p:spPr>
          <a:xfrm>
            <a:off x="3297382" y="4100945"/>
            <a:ext cx="1246909" cy="23179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412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7000" y="135808"/>
            <a:ext cx="11112000" cy="949877"/>
          </a:xfrm>
        </p:spPr>
        <p:txBody>
          <a:bodyPr/>
          <a:lstStyle/>
          <a:p>
            <a:r>
              <a:rPr lang="sv-SE" dirty="0"/>
              <a:t>Rekommendationer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36999" y="1343781"/>
            <a:ext cx="11017691" cy="4060800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2. Ändra antal resurser </a:t>
            </a:r>
          </a:p>
          <a:p>
            <a:pPr lvl="1"/>
            <a:r>
              <a:rPr lang="sv-SE" dirty="0"/>
              <a:t>Görs i menyval </a:t>
            </a:r>
            <a:r>
              <a:rPr lang="sv-SE" b="1" dirty="0"/>
              <a:t>Bokningsschema</a:t>
            </a:r>
            <a:r>
              <a:rPr lang="sv-SE" dirty="0"/>
              <a:t>, längst ner under </a:t>
            </a:r>
            <a:r>
              <a:rPr lang="sv-SE" b="1" dirty="0"/>
              <a:t>Tillgänglig personal</a:t>
            </a:r>
          </a:p>
          <a:p>
            <a:pPr lvl="1"/>
            <a:r>
              <a:rPr lang="sv-SE" dirty="0"/>
              <a:t>Justera till önskat antal resurser/vaccinatörer för tidbok ”Vaccinatör”</a:t>
            </a:r>
          </a:p>
          <a:p>
            <a:pPr lvl="1"/>
            <a:r>
              <a:rPr lang="sv-SE" dirty="0"/>
              <a:t>Sätt 0 på tidbok ”Använd ej” </a:t>
            </a:r>
            <a:endParaRPr lang="sv-SE" dirty="0">
              <a:solidFill>
                <a:srgbClr val="FF0000"/>
              </a:solidFill>
            </a:endParaRPr>
          </a:p>
          <a:p>
            <a:pPr lvl="1"/>
            <a:r>
              <a:rPr lang="sv-SE" dirty="0"/>
              <a:t>Spara</a:t>
            </a:r>
          </a:p>
          <a:p>
            <a:pPr marL="268287" lvl="1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OM ni har bokningar i båda tidböckerna kontakta oss via Stöd och Service</a:t>
            </a:r>
          </a:p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14</a:t>
            </a:fld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11948DA-C089-4128-8D9C-40E67F855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915" y="3676751"/>
            <a:ext cx="7904170" cy="253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610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Rekommendationer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15</a:t>
            </a:fld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000" y="2907733"/>
            <a:ext cx="10796587" cy="2058549"/>
          </a:xfrm>
          <a:prstGeom prst="rect">
            <a:avLst/>
          </a:prstGeom>
        </p:spPr>
      </p:pic>
      <p:sp>
        <p:nvSpPr>
          <p:cNvPr id="7" name="Rektangel 6"/>
          <p:cNvSpPr/>
          <p:nvPr/>
        </p:nvSpPr>
        <p:spPr>
          <a:xfrm>
            <a:off x="5935293" y="3357558"/>
            <a:ext cx="908420" cy="16087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endParaRPr lang="sv-SE" dirty="0" err="1"/>
          </a:p>
        </p:txBody>
      </p:sp>
      <p:sp>
        <p:nvSpPr>
          <p:cNvPr id="8" name="Platshållare för innehåll 2"/>
          <p:cNvSpPr>
            <a:spLocks noGrp="1"/>
          </p:cNvSpPr>
          <p:nvPr>
            <p:ph sz="half" idx="1"/>
          </p:nvPr>
        </p:nvSpPr>
        <p:spPr>
          <a:xfrm>
            <a:off x="945008" y="1806863"/>
            <a:ext cx="7984680" cy="4060800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3. Ändra tidbok i besökstyperna</a:t>
            </a:r>
          </a:p>
          <a:p>
            <a:r>
              <a:rPr lang="sv-SE" dirty="0"/>
              <a:t>Ändra så att </a:t>
            </a:r>
            <a:r>
              <a:rPr lang="sv-SE" b="1" dirty="0"/>
              <a:t>Typ </a:t>
            </a:r>
            <a:r>
              <a:rPr lang="sv-SE" dirty="0"/>
              <a:t>är den kvarstående tidboken som heter ex ”Vaccinatör”</a:t>
            </a:r>
          </a:p>
        </p:txBody>
      </p:sp>
    </p:spTree>
    <p:extLst>
      <p:ext uri="{BB962C8B-B14F-4D97-AF65-F5344CB8AC3E}">
        <p14:creationId xmlns:p14="http://schemas.microsoft.com/office/powerpoint/2010/main" val="347063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7000" y="135808"/>
            <a:ext cx="11112000" cy="949877"/>
          </a:xfrm>
        </p:spPr>
        <p:txBody>
          <a:bodyPr/>
          <a:lstStyle/>
          <a:p>
            <a:r>
              <a:rPr lang="sv-SE" dirty="0"/>
              <a:t>Rekommendationer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36999" y="1343781"/>
            <a:ext cx="10860673" cy="4060800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4. Skapa schemamallar</a:t>
            </a:r>
          </a:p>
          <a:p>
            <a:pPr lvl="1"/>
            <a:r>
              <a:rPr lang="sv-SE" dirty="0"/>
              <a:t>Skapa (minst) en schemamall per </a:t>
            </a:r>
            <a:r>
              <a:rPr lang="sv-SE" dirty="0" smtClean="0"/>
              <a:t>sjukdomsskydd (ex Covid-19) </a:t>
            </a:r>
            <a:endParaRPr lang="sv-SE" dirty="0"/>
          </a:p>
          <a:p>
            <a:pPr lvl="1"/>
            <a:r>
              <a:rPr lang="sv-SE" dirty="0"/>
              <a:t>Dvs ha inte olika </a:t>
            </a:r>
            <a:r>
              <a:rPr lang="sv-SE" dirty="0" smtClean="0"/>
              <a:t>sjukdomsskydd </a:t>
            </a:r>
            <a:r>
              <a:rPr lang="sv-SE" dirty="0"/>
              <a:t>i samma </a:t>
            </a:r>
            <a:r>
              <a:rPr lang="sv-SE" dirty="0" smtClean="0"/>
              <a:t>mall (ex Covid-19+Säsongsinfluensa+TBE)</a:t>
            </a:r>
            <a:endParaRPr lang="sv-SE" dirty="0"/>
          </a:p>
          <a:p>
            <a:pPr lvl="1"/>
            <a:r>
              <a:rPr lang="sv-SE" dirty="0"/>
              <a:t>Lägg till önskad/-e besökstyp/-er för det </a:t>
            </a:r>
            <a:r>
              <a:rPr lang="sv-SE" dirty="0" err="1"/>
              <a:t>sjukdomsskyddet</a:t>
            </a:r>
            <a:r>
              <a:rPr lang="sv-SE" dirty="0"/>
              <a:t> i mallen</a:t>
            </a:r>
          </a:p>
          <a:p>
            <a:pPr lvl="1"/>
            <a:r>
              <a:rPr lang="sv-SE" dirty="0"/>
              <a:t>Sätt olika färger på olika schemamallar för ökad tydlighet och enhetlighet (färgerna syns inte för invånare i </a:t>
            </a:r>
            <a:r>
              <a:rPr lang="sv-SE" dirty="0" err="1"/>
              <a:t>onlinebokningen</a:t>
            </a:r>
            <a:r>
              <a:rPr lang="sv-SE" dirty="0"/>
              <a:t>)</a:t>
            </a:r>
          </a:p>
          <a:p>
            <a:pPr lvl="1"/>
            <a:r>
              <a:rPr lang="sv-SE" dirty="0"/>
              <a:t>Kort, tydlig namnsättning som återspeglar vad som kan bokas i tidblocken som kommer skapas</a:t>
            </a:r>
          </a:p>
          <a:p>
            <a:pPr lvl="1"/>
            <a:r>
              <a:rPr lang="sv-SE" dirty="0"/>
              <a:t>Spara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16</a:t>
            </a:fld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775" y="3668231"/>
            <a:ext cx="9608528" cy="2437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74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7000" y="135808"/>
            <a:ext cx="11112000" cy="949877"/>
          </a:xfrm>
        </p:spPr>
        <p:txBody>
          <a:bodyPr/>
          <a:lstStyle/>
          <a:p>
            <a:r>
              <a:rPr lang="sv-SE" dirty="0"/>
              <a:t>Rekommendationer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36999" y="1343781"/>
            <a:ext cx="10860673" cy="4060800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5. Skapa schema utifrån schemamallar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17</a:t>
            </a:fld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163" y="1788291"/>
            <a:ext cx="7762442" cy="3544699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8240931" y="461431"/>
            <a:ext cx="3786614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l">
              <a:buAutoNum type="arabicPeriod"/>
            </a:pPr>
            <a:r>
              <a:rPr lang="sv-SE" sz="1600" dirty="0">
                <a:latin typeface="+mj-lt"/>
              </a:rPr>
              <a:t>Välj schemamall - Då fylls </a:t>
            </a:r>
            <a:br>
              <a:rPr lang="sv-SE" sz="1600" dirty="0">
                <a:latin typeface="+mj-lt"/>
              </a:rPr>
            </a:br>
            <a:r>
              <a:rPr lang="sv-SE" sz="1600" dirty="0">
                <a:latin typeface="+mj-lt"/>
              </a:rPr>
              <a:t>information i automatiskt: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>
                <a:latin typeface="+mj-lt"/>
              </a:rPr>
              <a:t>Namn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>
                <a:latin typeface="+mj-lt"/>
              </a:rPr>
              <a:t>Färg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>
                <a:latin typeface="+mj-lt"/>
              </a:rPr>
              <a:t>Tidbok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>
                <a:latin typeface="+mj-lt"/>
              </a:rPr>
              <a:t>Besökstyp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1600" dirty="0">
              <a:latin typeface="+mj-lt"/>
            </a:endParaRPr>
          </a:p>
          <a:p>
            <a:pPr marL="342900" indent="-342900" algn="l">
              <a:buFont typeface="+mj-lt"/>
              <a:buAutoNum type="arabicPeriod" startAt="2"/>
            </a:pPr>
            <a:r>
              <a:rPr lang="sv-SE" sz="1600" dirty="0">
                <a:latin typeface="+mj-lt"/>
              </a:rPr>
              <a:t>Välj resurs/-er. </a:t>
            </a:r>
            <a:br>
              <a:rPr lang="sv-SE" sz="1600" dirty="0">
                <a:latin typeface="+mj-lt"/>
              </a:rPr>
            </a:br>
            <a:r>
              <a:rPr lang="sv-SE" sz="1600" dirty="0">
                <a:latin typeface="+mj-lt"/>
              </a:rPr>
              <a:t>Tips! Man kan skriva </a:t>
            </a:r>
            <a:br>
              <a:rPr lang="sv-SE" sz="1600" dirty="0">
                <a:latin typeface="+mj-lt"/>
              </a:rPr>
            </a:br>
            <a:r>
              <a:rPr lang="sv-SE" sz="1600" dirty="0">
                <a:latin typeface="+mj-lt"/>
              </a:rPr>
              <a:t>siffran och trycka </a:t>
            </a:r>
            <a:r>
              <a:rPr lang="sv-SE" sz="1600" dirty="0" err="1">
                <a:latin typeface="+mj-lt"/>
              </a:rPr>
              <a:t>Enter</a:t>
            </a:r>
            <a:r>
              <a:rPr lang="sv-SE" sz="1600" dirty="0">
                <a:latin typeface="+mj-lt"/>
              </a:rPr>
              <a:t>.</a:t>
            </a:r>
          </a:p>
          <a:p>
            <a:pPr marL="342900" indent="-342900" algn="l">
              <a:buFont typeface="+mj-lt"/>
              <a:buAutoNum type="arabicPeriod" startAt="2"/>
            </a:pPr>
            <a:endParaRPr lang="sv-SE" sz="1600" dirty="0">
              <a:latin typeface="+mj-lt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sv-SE" sz="1600" dirty="0">
                <a:latin typeface="+mj-lt"/>
              </a:rPr>
              <a:t>Välj ”Typ” dvs vilka dagar som </a:t>
            </a:r>
            <a:br>
              <a:rPr lang="sv-SE" sz="1600" dirty="0">
                <a:latin typeface="+mj-lt"/>
              </a:rPr>
            </a:br>
            <a:r>
              <a:rPr lang="sv-SE" sz="1600" dirty="0">
                <a:latin typeface="+mj-lt"/>
              </a:rPr>
              <a:t>ska schemaläggas. </a:t>
            </a:r>
          </a:p>
          <a:p>
            <a:pPr marL="800100" lvl="1" indent="-342900">
              <a:buFont typeface="+mj-lt"/>
              <a:buAutoNum type="alphaLcPeriod" startAt="2"/>
            </a:pPr>
            <a:r>
              <a:rPr lang="sv-SE" sz="1600" dirty="0" smtClean="0">
                <a:latin typeface="+mj-lt"/>
              </a:rPr>
              <a:t>Om ”Dag”: </a:t>
            </a:r>
            <a:r>
              <a:rPr lang="sv-SE" sz="1600" dirty="0">
                <a:latin typeface="+mj-lt"/>
              </a:rPr>
              <a:t>Välj veckodagar. </a:t>
            </a:r>
            <a:br>
              <a:rPr lang="sv-SE" sz="1600" dirty="0">
                <a:latin typeface="+mj-lt"/>
              </a:rPr>
            </a:br>
            <a:r>
              <a:rPr lang="sv-SE" sz="1600" dirty="0">
                <a:latin typeface="+mj-lt"/>
              </a:rPr>
              <a:t>Tips! Man kan skriva </a:t>
            </a:r>
            <a:br>
              <a:rPr lang="sv-SE" sz="1600" dirty="0">
                <a:latin typeface="+mj-lt"/>
              </a:rPr>
            </a:br>
            <a:r>
              <a:rPr lang="sv-SE" sz="1600" dirty="0">
                <a:latin typeface="+mj-lt"/>
              </a:rPr>
              <a:t>första bokstav och trycka </a:t>
            </a:r>
            <a:r>
              <a:rPr lang="sv-SE" sz="1600" dirty="0" err="1" smtClean="0">
                <a:latin typeface="+mj-lt"/>
              </a:rPr>
              <a:t>Enter</a:t>
            </a:r>
            <a:endParaRPr lang="sv-SE" sz="1600" dirty="0">
              <a:latin typeface="+mj-lt"/>
            </a:endParaRPr>
          </a:p>
          <a:p>
            <a:pPr marL="800100" lvl="1" indent="-342900">
              <a:buFont typeface="+mj-lt"/>
              <a:buAutoNum type="alphaLcPeriod" startAt="2"/>
            </a:pPr>
            <a:endParaRPr lang="sv-SE" sz="1600" dirty="0">
              <a:latin typeface="+mj-lt"/>
            </a:endParaRPr>
          </a:p>
          <a:p>
            <a:pPr marL="342900" indent="-342900" algn="l">
              <a:buFont typeface="+mj-lt"/>
              <a:buAutoNum type="arabicPeriod" startAt="2"/>
            </a:pPr>
            <a:r>
              <a:rPr lang="sv-SE" sz="1600" dirty="0">
                <a:latin typeface="+mj-lt"/>
              </a:rPr>
              <a:t>Ange datumintervall för schemat</a:t>
            </a:r>
          </a:p>
          <a:p>
            <a:pPr marL="342900" indent="-342900" algn="l">
              <a:buFont typeface="+mj-lt"/>
              <a:buAutoNum type="arabicPeriod" startAt="2"/>
            </a:pPr>
            <a:endParaRPr lang="sv-SE" sz="1600" dirty="0">
              <a:latin typeface="+mj-lt"/>
            </a:endParaRPr>
          </a:p>
          <a:p>
            <a:pPr marL="342900" indent="-342900" algn="l">
              <a:buFont typeface="+mj-lt"/>
              <a:buAutoNum type="arabicPeriod" startAt="2"/>
            </a:pPr>
            <a:r>
              <a:rPr lang="sv-SE" sz="1600" dirty="0">
                <a:latin typeface="+mj-lt"/>
              </a:rPr>
              <a:t>Ange start och sluttid för tidblocken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1600" dirty="0">
              <a:latin typeface="+mj-lt"/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1001266" y="5499476"/>
            <a:ext cx="967764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buAutoNum type="arabicPeriod" startAt="6"/>
            </a:pPr>
            <a:r>
              <a:rPr lang="sv-SE" sz="1600" dirty="0">
                <a:latin typeface="+mj-lt"/>
              </a:rPr>
              <a:t>Klicka i ”Kom ihåg mina val” om du ska skapa ett liknande schema direkt efter detta. </a:t>
            </a:r>
            <a:br>
              <a:rPr lang="sv-SE" sz="1600" dirty="0">
                <a:latin typeface="+mj-lt"/>
              </a:rPr>
            </a:br>
            <a:r>
              <a:rPr lang="sv-SE" sz="1600" dirty="0" smtClean="0">
                <a:latin typeface="+mj-lt"/>
              </a:rPr>
              <a:t>Ex. </a:t>
            </a:r>
            <a:r>
              <a:rPr lang="sv-SE" sz="1600" dirty="0">
                <a:latin typeface="+mj-lt"/>
              </a:rPr>
              <a:t>om du ska skapa ett eftermiddagspass för samma </a:t>
            </a:r>
            <a:r>
              <a:rPr lang="sv-SE" sz="1600" dirty="0" smtClean="0">
                <a:latin typeface="+mj-lt"/>
              </a:rPr>
              <a:t>dagar som du just lagt upp förmiddagspass för. </a:t>
            </a:r>
            <a:endParaRPr lang="sv-SE" sz="1600" dirty="0">
              <a:latin typeface="+mj-lt"/>
            </a:endParaRPr>
          </a:p>
          <a:p>
            <a:pPr marL="342900" indent="-342900" algn="l">
              <a:buAutoNum type="arabicPeriod" startAt="6"/>
            </a:pPr>
            <a:r>
              <a:rPr lang="sv-SE" sz="1600" dirty="0">
                <a:latin typeface="+mj-lt"/>
              </a:rPr>
              <a:t>Klicka på knappen </a:t>
            </a:r>
            <a:r>
              <a:rPr lang="sv-SE" sz="1600" dirty="0" smtClean="0">
                <a:latin typeface="+mj-lt"/>
              </a:rPr>
              <a:t>med en roterande pil för </a:t>
            </a:r>
            <a:r>
              <a:rPr lang="sv-SE" sz="1600" dirty="0">
                <a:latin typeface="+mj-lt"/>
              </a:rPr>
              <a:t>att se hur många bokningsbara tider som kommer skapas</a:t>
            </a:r>
          </a:p>
          <a:p>
            <a:pPr marL="342900" indent="-342900" algn="l">
              <a:buAutoNum type="arabicPeriod" startAt="6"/>
            </a:pPr>
            <a:r>
              <a:rPr lang="sv-SE" sz="1600" dirty="0">
                <a:latin typeface="+mj-lt"/>
              </a:rPr>
              <a:t>När du är nöjd - Spara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2223436" y="220418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1</a:t>
            </a:r>
          </a:p>
        </p:txBody>
      </p:sp>
      <p:sp>
        <p:nvSpPr>
          <p:cNvPr id="10" name="textruta 9"/>
          <p:cNvSpPr txBox="1"/>
          <p:nvPr/>
        </p:nvSpPr>
        <p:spPr>
          <a:xfrm>
            <a:off x="2223436" y="2604295"/>
            <a:ext cx="486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(1)</a:t>
            </a:r>
          </a:p>
        </p:txBody>
      </p:sp>
      <p:sp>
        <p:nvSpPr>
          <p:cNvPr id="11" name="textruta 10"/>
          <p:cNvSpPr txBox="1"/>
          <p:nvPr/>
        </p:nvSpPr>
        <p:spPr>
          <a:xfrm>
            <a:off x="4580022" y="2581848"/>
            <a:ext cx="486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(1)</a:t>
            </a:r>
          </a:p>
        </p:txBody>
      </p:sp>
      <p:sp>
        <p:nvSpPr>
          <p:cNvPr id="12" name="textruta 11"/>
          <p:cNvSpPr txBox="1"/>
          <p:nvPr/>
        </p:nvSpPr>
        <p:spPr>
          <a:xfrm>
            <a:off x="2816995" y="4197288"/>
            <a:ext cx="486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(1)</a:t>
            </a:r>
          </a:p>
        </p:txBody>
      </p:sp>
      <p:sp>
        <p:nvSpPr>
          <p:cNvPr id="13" name="textruta 12"/>
          <p:cNvSpPr txBox="1"/>
          <p:nvPr/>
        </p:nvSpPr>
        <p:spPr>
          <a:xfrm>
            <a:off x="2231533" y="2981958"/>
            <a:ext cx="486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(1)</a:t>
            </a:r>
          </a:p>
        </p:txBody>
      </p:sp>
      <p:sp>
        <p:nvSpPr>
          <p:cNvPr id="14" name="textruta 13"/>
          <p:cNvSpPr txBox="1"/>
          <p:nvPr/>
        </p:nvSpPr>
        <p:spPr>
          <a:xfrm>
            <a:off x="5018992" y="2984471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2</a:t>
            </a:r>
          </a:p>
        </p:txBody>
      </p:sp>
      <p:sp>
        <p:nvSpPr>
          <p:cNvPr id="15" name="textruta 14"/>
          <p:cNvSpPr txBox="1"/>
          <p:nvPr/>
        </p:nvSpPr>
        <p:spPr>
          <a:xfrm>
            <a:off x="2202657" y="3406995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3</a:t>
            </a:r>
          </a:p>
        </p:txBody>
      </p:sp>
      <p:sp>
        <p:nvSpPr>
          <p:cNvPr id="16" name="textruta 15"/>
          <p:cNvSpPr txBox="1"/>
          <p:nvPr/>
        </p:nvSpPr>
        <p:spPr>
          <a:xfrm>
            <a:off x="1129710" y="3765407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4</a:t>
            </a:r>
          </a:p>
        </p:txBody>
      </p:sp>
      <p:sp>
        <p:nvSpPr>
          <p:cNvPr id="17" name="textruta 16"/>
          <p:cNvSpPr txBox="1"/>
          <p:nvPr/>
        </p:nvSpPr>
        <p:spPr>
          <a:xfrm>
            <a:off x="3688426" y="3807105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4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5279713" y="3787673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5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6838543" y="3765407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5</a:t>
            </a:r>
          </a:p>
        </p:txBody>
      </p:sp>
      <p:sp>
        <p:nvSpPr>
          <p:cNvPr id="20" name="textruta 19"/>
          <p:cNvSpPr txBox="1"/>
          <p:nvPr/>
        </p:nvSpPr>
        <p:spPr>
          <a:xfrm>
            <a:off x="1129710" y="4597398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6</a:t>
            </a:r>
          </a:p>
        </p:txBody>
      </p:sp>
      <p:sp>
        <p:nvSpPr>
          <p:cNvPr id="21" name="textruta 20"/>
          <p:cNvSpPr txBox="1"/>
          <p:nvPr/>
        </p:nvSpPr>
        <p:spPr>
          <a:xfrm>
            <a:off x="4482593" y="4882153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7</a:t>
            </a:r>
          </a:p>
        </p:txBody>
      </p:sp>
      <p:sp>
        <p:nvSpPr>
          <p:cNvPr id="22" name="textruta 21"/>
          <p:cNvSpPr txBox="1"/>
          <p:nvPr/>
        </p:nvSpPr>
        <p:spPr>
          <a:xfrm>
            <a:off x="7089923" y="4546671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8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5A78C3A8-4D56-48ED-91C0-8C6E2DF3FB74}"/>
              </a:ext>
            </a:extLst>
          </p:cNvPr>
          <p:cNvSpPr txBox="1"/>
          <p:nvPr/>
        </p:nvSpPr>
        <p:spPr>
          <a:xfrm>
            <a:off x="3716661" y="3360585"/>
            <a:ext cx="463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3b</a:t>
            </a:r>
          </a:p>
        </p:txBody>
      </p:sp>
    </p:spTree>
    <p:extLst>
      <p:ext uri="{BB962C8B-B14F-4D97-AF65-F5344CB8AC3E}">
        <p14:creationId xmlns:p14="http://schemas.microsoft.com/office/powerpoint/2010/main" val="117219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Sammanfattning - Vad </a:t>
            </a:r>
            <a:r>
              <a:rPr lang="sv-SE" dirty="0"/>
              <a:t>ska vi göra nu?</a:t>
            </a:r>
          </a:p>
        </p:txBody>
      </p:sp>
    </p:spTree>
    <p:extLst>
      <p:ext uri="{BB962C8B-B14F-4D97-AF65-F5344CB8AC3E}">
        <p14:creationId xmlns:p14="http://schemas.microsoft.com/office/powerpoint/2010/main" val="156912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Rekommendationer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19</a:t>
            </a:fld>
            <a:endParaRPr lang="sv-SE" dirty="0"/>
          </a:p>
        </p:txBody>
      </p:sp>
      <p:sp>
        <p:nvSpPr>
          <p:cNvPr id="6" name="Platshållare för innehåll 2"/>
          <p:cNvSpPr>
            <a:spLocks noGrp="1"/>
          </p:cNvSpPr>
          <p:nvPr>
            <p:ph sz="half" idx="1"/>
          </p:nvPr>
        </p:nvSpPr>
        <p:spPr>
          <a:xfrm>
            <a:off x="6674689" y="1613916"/>
            <a:ext cx="5151592" cy="4060800"/>
          </a:xfrm>
        </p:spPr>
        <p:txBody>
          <a:bodyPr/>
          <a:lstStyle/>
          <a:p>
            <a:pPr marL="0" indent="0">
              <a:buNone/>
            </a:pPr>
            <a:r>
              <a:rPr lang="sv-SE" sz="1800" dirty="0"/>
              <a:t>Om ni har bokningar i </a:t>
            </a:r>
            <a:r>
              <a:rPr lang="sv-SE" sz="1800" b="1" dirty="0"/>
              <a:t>båda</a:t>
            </a:r>
            <a:r>
              <a:rPr lang="sv-SE" sz="1800" dirty="0"/>
              <a:t> tidböckerna: 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Planera för att enbart använda en tidbok (den ni </a:t>
            </a:r>
            <a:r>
              <a:rPr lang="sv-SE"/>
              <a:t>har </a:t>
            </a:r>
            <a:r>
              <a:rPr lang="sv-SE" smtClean="0"/>
              <a:t>flest bokningar </a:t>
            </a:r>
            <a:r>
              <a:rPr lang="sv-SE" dirty="0"/>
              <a:t>i) och </a:t>
            </a:r>
            <a:r>
              <a:rPr lang="sv-SE" dirty="0" smtClean="0"/>
              <a:t>döp </a:t>
            </a:r>
            <a:r>
              <a:rPr lang="sv-SE" dirty="0"/>
              <a:t>om tidböckerna – ex ”Vaccinatör” &amp; ”Använd ej”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 smtClean="0"/>
              <a:t>Justera </a:t>
            </a:r>
            <a:r>
              <a:rPr lang="sv-SE" dirty="0"/>
              <a:t>så att </a:t>
            </a:r>
            <a:r>
              <a:rPr lang="sv-SE" dirty="0" smtClean="0"/>
              <a:t>alla besökstyper är kopplade </a:t>
            </a:r>
            <a:r>
              <a:rPr lang="sv-SE" dirty="0"/>
              <a:t>till tidbok ”Vaccinatör” (om den heter så</a:t>
            </a:r>
            <a:r>
              <a:rPr lang="sv-SE" dirty="0" smtClean="0"/>
              <a:t>) </a:t>
            </a:r>
            <a:endParaRPr lang="sv-SE" dirty="0"/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Skapa schemamallar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Skapa schema utifrån schemamallar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Kontakta oss via Stöd och Service för hjälp att flytta över </a:t>
            </a:r>
            <a:r>
              <a:rPr lang="sv-SE" dirty="0" smtClean="0"/>
              <a:t>bokningarna (de omfördelas inte automatiskt när man kopplar om besökstyperna, som tidigare)</a:t>
            </a:r>
            <a:endParaRPr lang="sv-SE" dirty="0"/>
          </a:p>
          <a:p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sz="half" idx="1"/>
          </p:nvPr>
        </p:nvSpPr>
        <p:spPr>
          <a:xfrm>
            <a:off x="648000" y="1613916"/>
            <a:ext cx="5151592" cy="4060800"/>
          </a:xfrm>
        </p:spPr>
        <p:txBody>
          <a:bodyPr/>
          <a:lstStyle/>
          <a:p>
            <a:pPr marL="0" indent="0">
              <a:buNone/>
            </a:pPr>
            <a:r>
              <a:rPr lang="sv-SE" sz="1800" dirty="0"/>
              <a:t>Om ni bara har bokningar i </a:t>
            </a:r>
            <a:r>
              <a:rPr lang="sv-SE" sz="1800" b="1" dirty="0"/>
              <a:t>en </a:t>
            </a:r>
            <a:r>
              <a:rPr lang="sv-SE" sz="1800" dirty="0"/>
              <a:t>tidbok</a:t>
            </a:r>
            <a:r>
              <a:rPr lang="sv-SE" sz="1800" b="1" dirty="0"/>
              <a:t>: 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Använd bara den tidbok ni har bokningar i.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Döp </a:t>
            </a:r>
            <a:r>
              <a:rPr lang="sv-SE" dirty="0"/>
              <a:t>om </a:t>
            </a:r>
            <a:r>
              <a:rPr lang="sv-SE" dirty="0" smtClean="0"/>
              <a:t>tidböckerna – ex ”Vaccinatör” &amp; ”Använd ej”</a:t>
            </a:r>
            <a:endParaRPr lang="sv-SE" dirty="0"/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Ändra antal resurser i ”Använd ej” till noll </a:t>
            </a:r>
            <a:r>
              <a:rPr lang="sv-SE" dirty="0" smtClean="0"/>
              <a:t>(den som saknar bokningar) &amp; justera till önskat antal resurser i den kvarstående tidboken</a:t>
            </a:r>
            <a:endParaRPr lang="sv-SE" dirty="0"/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Justera så att alla besökstyper är </a:t>
            </a:r>
            <a:r>
              <a:rPr lang="sv-SE" dirty="0" smtClean="0"/>
              <a:t>kopplade </a:t>
            </a:r>
            <a:r>
              <a:rPr lang="sv-SE" dirty="0"/>
              <a:t>till tidbok ”Vaccinatör” (om den heter så)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 smtClean="0"/>
              <a:t>Skapa </a:t>
            </a:r>
            <a:r>
              <a:rPr lang="sv-SE" dirty="0"/>
              <a:t>schemamallar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Skapa schema utifrån </a:t>
            </a:r>
            <a:r>
              <a:rPr lang="sv-SE" dirty="0" smtClean="0"/>
              <a:t>schemamallar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647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Välkomna!</a:t>
            </a:r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2</a:t>
            </a:fld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2606222" y="2790825"/>
            <a:ext cx="8758238" cy="4067175"/>
          </a:xfrm>
        </p:spPr>
        <p:txBody>
          <a:bodyPr/>
          <a:lstStyle/>
          <a:p>
            <a:r>
              <a:rPr lang="sv-SE" sz="2000" dirty="0" smtClean="0"/>
              <a:t>Nyheter</a:t>
            </a:r>
            <a:endParaRPr lang="sv-SE" sz="2000" dirty="0"/>
          </a:p>
          <a:p>
            <a:r>
              <a:rPr lang="sv-SE" sz="2000" dirty="0"/>
              <a:t>Demo</a:t>
            </a:r>
          </a:p>
          <a:p>
            <a:r>
              <a:rPr lang="sv-SE" sz="2000" dirty="0"/>
              <a:t>Sammanfattning - Vad ska vi göra nu?</a:t>
            </a:r>
          </a:p>
          <a:p>
            <a:r>
              <a:rPr lang="sv-SE" sz="2000" dirty="0"/>
              <a:t>Användarstöd</a:t>
            </a:r>
          </a:p>
        </p:txBody>
      </p:sp>
      <p:sp>
        <p:nvSpPr>
          <p:cNvPr id="6" name="Rektangel 5"/>
          <p:cNvSpPr/>
          <p:nvPr/>
        </p:nvSpPr>
        <p:spPr>
          <a:xfrm>
            <a:off x="1983295" y="2199305"/>
            <a:ext cx="12458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b="1" dirty="0"/>
              <a:t>Agenda</a:t>
            </a:r>
            <a:endParaRPr lang="sv-SE" b="1" dirty="0"/>
          </a:p>
        </p:txBody>
      </p:sp>
      <p:sp>
        <p:nvSpPr>
          <p:cNvPr id="8" name="Sol 7"/>
          <p:cNvSpPr/>
          <p:nvPr/>
        </p:nvSpPr>
        <p:spPr>
          <a:xfrm>
            <a:off x="9389943" y="266596"/>
            <a:ext cx="2148114" cy="2103162"/>
          </a:xfrm>
          <a:prstGeom prst="su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endParaRPr lang="sv-SE" dirty="0" err="1" smtClean="0"/>
          </a:p>
        </p:txBody>
      </p:sp>
      <p:sp>
        <p:nvSpPr>
          <p:cNvPr id="9" name="Rektangel 8"/>
          <p:cNvSpPr/>
          <p:nvPr/>
        </p:nvSpPr>
        <p:spPr>
          <a:xfrm>
            <a:off x="888879" y="6297684"/>
            <a:ext cx="90108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Detta bildspel läggs upp på sidan för </a:t>
            </a:r>
            <a:r>
              <a:rPr lang="sv-SE" dirty="0" smtClean="0">
                <a:hlinkClick r:id="rId3"/>
              </a:rPr>
              <a:t>Nyckelpersoner</a:t>
            </a:r>
            <a:r>
              <a:rPr lang="sv-SE" dirty="0" smtClean="0"/>
              <a:t> i MittVaccin på Vårdgivarwebben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12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Användarstöd</a:t>
            </a:r>
          </a:p>
        </p:txBody>
      </p:sp>
    </p:spTree>
    <p:extLst>
      <p:ext uri="{BB962C8B-B14F-4D97-AF65-F5344CB8AC3E}">
        <p14:creationId xmlns:p14="http://schemas.microsoft.com/office/powerpoint/2010/main" val="1594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Informationsmaterial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sz="1800" dirty="0"/>
              <a:t>Detta bildspel läggs upp på sidan för </a:t>
            </a:r>
            <a:r>
              <a:rPr lang="sv-SE" sz="1800" dirty="0">
                <a:hlinkClick r:id="rId3"/>
              </a:rPr>
              <a:t>Nyckelpersoner</a:t>
            </a:r>
            <a:endParaRPr lang="sv-SE" sz="1800" dirty="0">
              <a:solidFill>
                <a:srgbClr val="FF0000"/>
              </a:solidFill>
            </a:endParaRPr>
          </a:p>
          <a:p>
            <a:r>
              <a:rPr lang="sv-SE" sz="1800" dirty="0"/>
              <a:t>Manualen är </a:t>
            </a:r>
            <a:r>
              <a:rPr lang="sv-SE" sz="1800" dirty="0" smtClean="0"/>
              <a:t>uppdaterad:</a:t>
            </a:r>
            <a:br>
              <a:rPr lang="sv-SE" sz="1800" dirty="0" smtClean="0"/>
            </a:br>
            <a:r>
              <a:rPr lang="sv-SE" sz="1800" dirty="0" smtClean="0"/>
              <a:t>”Tidboken i MittVaccin – Administration och </a:t>
            </a:r>
            <a:r>
              <a:rPr lang="sv-SE" sz="1800" dirty="0"/>
              <a:t>s</a:t>
            </a:r>
            <a:r>
              <a:rPr lang="sv-SE" sz="1800" dirty="0" smtClean="0"/>
              <a:t>chemaläggning”</a:t>
            </a:r>
            <a:endParaRPr lang="sv-SE" sz="1800" dirty="0"/>
          </a:p>
          <a:p>
            <a:r>
              <a:rPr lang="sv-SE" sz="1800" dirty="0"/>
              <a:t>Checklistor för schemaläggning och </a:t>
            </a:r>
            <a:r>
              <a:rPr lang="sv-SE" sz="1800" dirty="0" smtClean="0"/>
              <a:t/>
            </a:r>
            <a:br>
              <a:rPr lang="sv-SE" sz="1800" dirty="0" smtClean="0"/>
            </a:br>
            <a:r>
              <a:rPr lang="sv-SE" sz="1800" dirty="0" smtClean="0"/>
              <a:t>hantering </a:t>
            </a:r>
            <a:r>
              <a:rPr lang="sv-SE" sz="1800" dirty="0"/>
              <a:t>av resurser ersätts av manualen</a:t>
            </a:r>
          </a:p>
          <a:p>
            <a:pPr lvl="1"/>
            <a:endParaRPr lang="sv-SE" sz="1600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21</a:t>
            </a:fld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53400249"/>
              </p:ext>
            </p:extLst>
          </p:nvPr>
        </p:nvGraphicFramePr>
        <p:xfrm>
          <a:off x="6096600" y="972979"/>
          <a:ext cx="5151438" cy="3689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3100">
                  <a:extLst>
                    <a:ext uri="{9D8B030D-6E8A-4147-A177-3AD203B41FA5}">
                      <a16:colId xmlns:a16="http://schemas.microsoft.com/office/drawing/2014/main" val="1889501443"/>
                    </a:ext>
                  </a:extLst>
                </a:gridCol>
                <a:gridCol w="2218338">
                  <a:extLst>
                    <a:ext uri="{9D8B030D-6E8A-4147-A177-3AD203B41FA5}">
                      <a16:colId xmlns:a16="http://schemas.microsoft.com/office/drawing/2014/main" val="677956329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sv-SE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Bokning</a:t>
                      </a:r>
                    </a:p>
                    <a:p>
                      <a:r>
                        <a:rPr lang="sv-SE" dirty="0">
                          <a:effectLst/>
                        </a:rPr>
                        <a:t>  </a:t>
                      </a:r>
                    </a:p>
                  </a:txBody>
                  <a:tcPr marL="47625" marR="47625" marT="47625" marB="47625" anchor="ctr">
                    <a:solidFill>
                      <a:schemeClr val="accent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4444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u="sng" dirty="0" smtClean="0">
                          <a:solidFill>
                            <a:srgbClr val="015FA7"/>
                          </a:solidFill>
                          <a:effectLst/>
                          <a:hlinkClick r:id="rId4" tooltip="Boka besök"/>
                        </a:rPr>
                        <a:t>Boka </a:t>
                      </a:r>
                      <a:r>
                        <a:rPr lang="sv-SE" u="sng" baseline="0" dirty="0" smtClean="0">
                          <a:solidFill>
                            <a:srgbClr val="015FA7"/>
                          </a:solidFill>
                          <a:effectLst/>
                          <a:hlinkClick r:id="rId4" tooltip="Boka besök"/>
                        </a:rPr>
                        <a:t>b</a:t>
                      </a:r>
                      <a:r>
                        <a:rPr lang="sv-SE" u="sng" dirty="0" smtClean="0">
                          <a:solidFill>
                            <a:srgbClr val="015FA7"/>
                          </a:solidFill>
                          <a:effectLst/>
                          <a:hlinkClick r:id="rId4" tooltip="Boka besök"/>
                        </a:rPr>
                        <a:t>esök</a:t>
                      </a:r>
                      <a:r>
                        <a:rPr lang="sv-SE" dirty="0" smtClean="0"/>
                        <a:t> </a:t>
                      </a:r>
                      <a:r>
                        <a:rPr lang="sv-SE" dirty="0"/>
                        <a:t>                   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 </a:t>
                      </a:r>
                      <a:r>
                        <a:rPr lang="sv-SE" dirty="0" smtClean="0"/>
                        <a:t>Ingen förändring</a:t>
                      </a:r>
                      <a:endParaRPr lang="sv-SE" dirty="0"/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038965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u="sng" dirty="0" err="1">
                          <a:solidFill>
                            <a:srgbClr val="015FA7"/>
                          </a:solidFill>
                          <a:effectLst/>
                          <a:hlinkClick r:id="rId5" tooltip="Admin och schemaläggning"/>
                        </a:rPr>
                        <a:t>Admin</a:t>
                      </a:r>
                      <a:r>
                        <a:rPr lang="sv-SE" u="sng" dirty="0">
                          <a:solidFill>
                            <a:srgbClr val="015FA7"/>
                          </a:solidFill>
                          <a:effectLst/>
                          <a:hlinkClick r:id="rId5" tooltip="Admin och schemaläggning"/>
                        </a:rPr>
                        <a:t> och schemaläggning</a:t>
                      </a:r>
                      <a:endParaRPr lang="sv-SE" dirty="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 </a:t>
                      </a:r>
                      <a:r>
                        <a:rPr lang="sv-SE" dirty="0" smtClean="0"/>
                        <a:t>Ny manual</a:t>
                      </a:r>
                      <a:endParaRPr lang="sv-SE" dirty="0"/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4232818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u="sng" dirty="0">
                          <a:solidFill>
                            <a:srgbClr val="015FA7"/>
                          </a:solidFill>
                          <a:effectLst/>
                          <a:hlinkClick r:id="rId6" tooltip="Av och omboka besök"/>
                        </a:rPr>
                        <a:t>Av- och omboka besök</a:t>
                      </a:r>
                      <a:endParaRPr lang="sv-SE" dirty="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 </a:t>
                      </a:r>
                      <a:r>
                        <a:rPr lang="sv-SE" dirty="0" smtClean="0"/>
                        <a:t>Ingen förändring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790803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u="sng" dirty="0">
                          <a:solidFill>
                            <a:srgbClr val="015FA7"/>
                          </a:solidFill>
                          <a:effectLst/>
                          <a:hlinkClick r:id="rId7" tooltip="Checklista bokning - öppna och stänga tidbok"/>
                        </a:rPr>
                        <a:t>Bokning - schemalägga/öppna och stänga tidbok</a:t>
                      </a:r>
                      <a:r>
                        <a:rPr lang="sv-SE" u="sng" dirty="0">
                          <a:solidFill>
                            <a:srgbClr val="015FA7"/>
                          </a:solidFill>
                          <a:effectLst/>
                          <a:hlinkClick r:id="rId6" tooltip="Av och omboka besök"/>
                        </a:rPr>
                        <a:t> </a:t>
                      </a:r>
                      <a:r>
                        <a:rPr lang="sv-SE" dirty="0"/>
                        <a:t> 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 Tas bort – inaktuell</a:t>
                      </a:r>
                      <a:endParaRPr lang="sv-SE" dirty="0"/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475995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u="sng">
                          <a:solidFill>
                            <a:srgbClr val="015FA7"/>
                          </a:solidFill>
                          <a:effectLst/>
                          <a:hlinkClick r:id="rId8" tooltip="Lägg till fler resurser i tidboken"/>
                        </a:rPr>
                        <a:t>Lägg till fler resurser i tidboken</a:t>
                      </a:r>
                      <a:r>
                        <a:rPr lang="sv-SE"/>
                        <a:t> 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 Tas bort – inaktuell</a:t>
                      </a:r>
                      <a:endParaRPr lang="sv-SE" dirty="0"/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712922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u="sng">
                          <a:solidFill>
                            <a:srgbClr val="015FA7"/>
                          </a:solidFill>
                          <a:effectLst/>
                          <a:hlinkClick r:id="rId9" tooltip="Administration tidbok"/>
                        </a:rPr>
                        <a:t>Administration tidbok </a:t>
                      </a:r>
                      <a:endParaRPr lang="sv-SE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 Tas bort – inaktuell</a:t>
                      </a:r>
                      <a:endParaRPr lang="sv-SE" dirty="0"/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87844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901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22</a:t>
            </a:fld>
            <a:endParaRPr lang="sv-SE" dirty="0"/>
          </a:p>
        </p:txBody>
      </p:sp>
      <p:sp>
        <p:nvSpPr>
          <p:cNvPr id="6" name="Platshållare för innehåll 2"/>
          <p:cNvSpPr>
            <a:spLocks noGrp="1"/>
          </p:cNvSpPr>
          <p:nvPr>
            <p:ph sz="half" idx="1"/>
          </p:nvPr>
        </p:nvSpPr>
        <p:spPr>
          <a:xfrm>
            <a:off x="1622171" y="1485522"/>
            <a:ext cx="7630317" cy="4060800"/>
          </a:xfrm>
        </p:spPr>
        <p:txBody>
          <a:bodyPr/>
          <a:lstStyle/>
          <a:p>
            <a:pPr marL="0" indent="0">
              <a:buNone/>
            </a:pPr>
            <a:r>
              <a:rPr lang="sv-SE" sz="2000" b="1" dirty="0"/>
              <a:t>Frågestund</a:t>
            </a:r>
          </a:p>
          <a:p>
            <a:r>
              <a:rPr lang="sv-SE" sz="2000" dirty="0"/>
              <a:t>Ons 21/9</a:t>
            </a:r>
          </a:p>
          <a:p>
            <a:r>
              <a:rPr lang="sv-SE" sz="2000" dirty="0"/>
              <a:t>Tor 22/9</a:t>
            </a:r>
          </a:p>
          <a:p>
            <a:pPr marL="0" indent="0">
              <a:buNone/>
            </a:pPr>
            <a:r>
              <a:rPr lang="sv-SE" sz="2000" dirty="0"/>
              <a:t>Skicka frågor i förväg till </a:t>
            </a:r>
            <a:r>
              <a:rPr lang="sv-SE" sz="2000" dirty="0">
                <a:hlinkClick r:id="rId3"/>
              </a:rPr>
              <a:t>Patientjournalen@regionostergotland.se</a:t>
            </a:r>
            <a:r>
              <a:rPr lang="sv-SE" sz="2000" dirty="0"/>
              <a:t> så kan vi förbereda bättre svar</a:t>
            </a:r>
          </a:p>
          <a:p>
            <a:pPr marL="0" indent="0">
              <a:buNone/>
            </a:pPr>
            <a:endParaRPr lang="sv-SE" sz="2000" b="1" dirty="0"/>
          </a:p>
          <a:p>
            <a:pPr marL="0" indent="0">
              <a:buNone/>
            </a:pPr>
            <a:r>
              <a:rPr lang="sv-SE" sz="2000" b="1" dirty="0"/>
              <a:t>Kontaktväg vid mer akuta frågor: </a:t>
            </a:r>
          </a:p>
          <a:p>
            <a:pPr marL="0" indent="0">
              <a:buNone/>
            </a:pPr>
            <a:r>
              <a:rPr lang="sv-SE" sz="2000" dirty="0"/>
              <a:t>Stöd och Service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24333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453E0F4-B1E6-4305-B409-6B9903FA270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360363" cy="252413"/>
          </a:xfrm>
        </p:spPr>
        <p:txBody>
          <a:bodyPr/>
          <a:lstStyle/>
          <a:p>
            <a:fld id="{5204B58B-0420-4827-A2A8-7A3D043AFDDE}" type="slidenum">
              <a:rPr lang="sv-SE" smtClean="0"/>
              <a:t>23</a:t>
            </a:fld>
            <a:endParaRPr lang="sv-SE" dirty="0"/>
          </a:p>
        </p:txBody>
      </p:sp>
      <p:pic>
        <p:nvPicPr>
          <p:cNvPr id="2050" name="Bildobjekt 1">
            <a:extLst>
              <a:ext uri="{FF2B5EF4-FFF2-40B4-BE49-F238E27FC236}">
                <a16:creationId xmlns:a16="http://schemas.microsoft.com/office/drawing/2014/main" id="{4C3FDCE2-90FE-4184-B8F2-AA0402250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010" y="961855"/>
            <a:ext cx="4731806" cy="4969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98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Nyheter</a:t>
            </a:r>
          </a:p>
        </p:txBody>
      </p:sp>
    </p:spTree>
    <p:extLst>
      <p:ext uri="{BB962C8B-B14F-4D97-AF65-F5344CB8AC3E}">
        <p14:creationId xmlns:p14="http://schemas.microsoft.com/office/powerpoint/2010/main" val="240355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ser det ut i tidboken den 16 </a:t>
            </a:r>
            <a:r>
              <a:rPr lang="sv-SE" dirty="0" smtClean="0"/>
              <a:t>september?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737727" y="1806863"/>
            <a:ext cx="7391986" cy="4060800"/>
          </a:xfrm>
        </p:spPr>
        <p:txBody>
          <a:bodyPr/>
          <a:lstStyle/>
          <a:p>
            <a:r>
              <a:rPr lang="sv-SE" sz="1800" dirty="0"/>
              <a:t>Alla bokningar ligger kvar i tidböckerna</a:t>
            </a:r>
          </a:p>
          <a:p>
            <a:r>
              <a:rPr lang="sv-SE" sz="1800" dirty="0"/>
              <a:t>Schemalagd tid (som är öppnad sedan tidigare) kommer se ut som tidigare:</a:t>
            </a:r>
          </a:p>
          <a:p>
            <a:pPr lvl="1"/>
            <a:r>
              <a:rPr lang="sv-SE" sz="1600" dirty="0"/>
              <a:t>90 dagar framåt i tiden</a:t>
            </a:r>
          </a:p>
          <a:p>
            <a:pPr lvl="1"/>
            <a:r>
              <a:rPr lang="sv-SE" sz="1600" dirty="0"/>
              <a:t>14 dagar bakåt i tiden</a:t>
            </a:r>
          </a:p>
          <a:p>
            <a:r>
              <a:rPr lang="sv-SE" sz="1800" dirty="0"/>
              <a:t>Bokningar längre tillbaka än 14 dagar kommer att visas i en lista under ”Resurs saknas”. </a:t>
            </a:r>
          </a:p>
          <a:p>
            <a:r>
              <a:rPr lang="sv-SE" sz="1800" dirty="0"/>
              <a:t>Funktionen att söka efter en bokning kommer att vara oförändrad och utan tidsbegränsning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8469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Stängt istället för öppet – inga blockeringar eller öppettider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971107" y="1394427"/>
            <a:ext cx="10408093" cy="4060800"/>
          </a:xfrm>
        </p:spPr>
        <p:txBody>
          <a:bodyPr/>
          <a:lstStyle/>
          <a:p>
            <a:r>
              <a:rPr lang="sv-SE" dirty="0"/>
              <a:t>Innan schemaläggning är en tidbok helt stängd, vilket innebär att inga blockeringar behöver skapas</a:t>
            </a:r>
          </a:p>
          <a:p>
            <a:r>
              <a:rPr lang="sv-SE" dirty="0"/>
              <a:t>Vid schemaläggning öppnar man istället upp tider och därför finns inte längre några inställningar för </a:t>
            </a:r>
            <a:br>
              <a:rPr lang="sv-SE" dirty="0"/>
            </a:br>
            <a:r>
              <a:rPr lang="sv-SE" i="1" dirty="0"/>
              <a:t>blockeringar</a:t>
            </a:r>
            <a:r>
              <a:rPr lang="sv-SE" dirty="0"/>
              <a:t> och </a:t>
            </a:r>
            <a:r>
              <a:rPr lang="sv-SE" i="1" dirty="0"/>
              <a:t>överskridande blockeringar</a:t>
            </a:r>
            <a:r>
              <a:rPr lang="sv-SE" dirty="0"/>
              <a:t>, då dessa inte längre används för att styra bokningsbar tid</a:t>
            </a:r>
          </a:p>
          <a:p>
            <a:r>
              <a:rPr lang="sv-SE" dirty="0"/>
              <a:t>Av samma anledning finns inte heller några inställningar för </a:t>
            </a:r>
            <a:r>
              <a:rPr lang="sv-SE" i="1" dirty="0"/>
              <a:t>öppettider </a:t>
            </a:r>
            <a:r>
              <a:rPr lang="sv-SE" dirty="0"/>
              <a:t>och </a:t>
            </a:r>
            <a:r>
              <a:rPr lang="sv-SE" i="1" dirty="0"/>
              <a:t>särskilda öppettider</a:t>
            </a:r>
            <a:r>
              <a:rPr lang="sv-SE" dirty="0"/>
              <a:t>.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5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107" y="2949065"/>
            <a:ext cx="7967676" cy="3533285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9352520" y="5162839"/>
            <a:ext cx="24320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dirty="0"/>
              <a:t>Man kan döpa </a:t>
            </a:r>
          </a:p>
          <a:p>
            <a:r>
              <a:rPr lang="sv-SE" sz="1600" dirty="0"/>
              <a:t>om tidböckerna så att </a:t>
            </a:r>
            <a:br>
              <a:rPr lang="sv-SE" sz="1600" dirty="0"/>
            </a:br>
            <a:r>
              <a:rPr lang="sv-SE" sz="1600" dirty="0"/>
              <a:t>resurserna får nytt namn</a:t>
            </a:r>
          </a:p>
        </p:txBody>
      </p:sp>
      <p:cxnSp>
        <p:nvCxnSpPr>
          <p:cNvPr id="9" name="Rak pilkoppling 8"/>
          <p:cNvCxnSpPr>
            <a:stCxn id="4" idx="1"/>
          </p:cNvCxnSpPr>
          <p:nvPr/>
        </p:nvCxnSpPr>
        <p:spPr>
          <a:xfrm flipH="1" flipV="1">
            <a:off x="8470232" y="5455228"/>
            <a:ext cx="882288" cy="123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84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25102" y="286990"/>
            <a:ext cx="11112000" cy="949877"/>
          </a:xfrm>
        </p:spPr>
        <p:txBody>
          <a:bodyPr/>
          <a:lstStyle/>
          <a:p>
            <a:r>
              <a:rPr lang="sv-SE" dirty="0"/>
              <a:t>Nytt menyval för administration</a:t>
            </a:r>
          </a:p>
        </p:txBody>
      </p:sp>
      <p:pic>
        <p:nvPicPr>
          <p:cNvPr id="6" name="Platshållare för innehåll 5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91963" y="2511511"/>
            <a:ext cx="10705975" cy="3970839"/>
          </a:xfrm>
          <a:prstGeom prst="rect">
            <a:avLst/>
          </a:prstGeom>
        </p:spPr>
      </p:pic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378199" y="1380985"/>
            <a:ext cx="9736527" cy="3291559"/>
          </a:xfrm>
        </p:spPr>
        <p:txBody>
          <a:bodyPr/>
          <a:lstStyle/>
          <a:p>
            <a:r>
              <a:rPr lang="sv-SE" dirty="0"/>
              <a:t>Ett till menyval tillkommer (utöver ”Bokningen”) för bland annat schemaläggning: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b="1" dirty="0"/>
              <a:t>Bokningsschema</a:t>
            </a:r>
          </a:p>
          <a:p>
            <a:r>
              <a:rPr lang="sv-SE" dirty="0"/>
              <a:t>I</a:t>
            </a:r>
            <a:r>
              <a:rPr lang="sv-SE" dirty="0" smtClean="0"/>
              <a:t> </a:t>
            </a:r>
            <a:r>
              <a:rPr lang="sv-SE" dirty="0"/>
              <a:t>denna vy kan man bläddra veckovis framåt och bakåt i tiden samt öppna en kalenderväljare</a:t>
            </a:r>
          </a:p>
          <a:p>
            <a:pPr marL="0" indent="0">
              <a:buNone/>
            </a:pPr>
            <a:endParaRPr lang="sv-SE" b="1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6</a:t>
            </a:fld>
            <a:endParaRPr lang="sv-SE" dirty="0"/>
          </a:p>
        </p:txBody>
      </p:sp>
      <p:sp>
        <p:nvSpPr>
          <p:cNvPr id="8" name="Högerpil 7"/>
          <p:cNvSpPr/>
          <p:nvPr/>
        </p:nvSpPr>
        <p:spPr>
          <a:xfrm>
            <a:off x="288000" y="4165596"/>
            <a:ext cx="607927" cy="60036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735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7000" y="-20624"/>
            <a:ext cx="11112000" cy="949877"/>
          </a:xfrm>
        </p:spPr>
        <p:txBody>
          <a:bodyPr/>
          <a:lstStyle/>
          <a:p>
            <a:r>
              <a:rPr lang="sv-SE" dirty="0"/>
              <a:t>Inställningar - vad finns under menyvalen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37000" y="1624601"/>
            <a:ext cx="5151592" cy="4060800"/>
          </a:xfrm>
        </p:spPr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8000" y="1960076"/>
            <a:ext cx="5151600" cy="4060800"/>
          </a:xfrm>
        </p:spPr>
        <p:txBody>
          <a:bodyPr/>
          <a:lstStyle/>
          <a:p>
            <a:r>
              <a:rPr lang="sv-SE" dirty="0"/>
              <a:t>Skapa/redigera/ta bort besökskategorier</a:t>
            </a:r>
          </a:p>
          <a:p>
            <a:pPr lvl="1"/>
            <a:r>
              <a:rPr lang="sv-SE" dirty="0"/>
              <a:t>Inställningar för bokningstillfället</a:t>
            </a:r>
          </a:p>
          <a:p>
            <a:r>
              <a:rPr lang="sv-SE" dirty="0"/>
              <a:t>Skapa/redigera/inaktivera besökstyper</a:t>
            </a:r>
          </a:p>
          <a:p>
            <a:pPr lvl="1"/>
            <a:r>
              <a:rPr lang="sv-SE" dirty="0"/>
              <a:t>Inställningar för bokningen i schemat</a:t>
            </a:r>
          </a:p>
          <a:p>
            <a:r>
              <a:rPr lang="sv-SE" dirty="0"/>
              <a:t>Välkomsttext</a:t>
            </a:r>
          </a:p>
          <a:p>
            <a:pPr lvl="1"/>
            <a:r>
              <a:rPr lang="sv-SE" dirty="0"/>
              <a:t>Redigera text som visas i </a:t>
            </a:r>
            <a:r>
              <a:rPr lang="sv-SE" dirty="0" err="1"/>
              <a:t>onlinebokningen</a:t>
            </a:r>
            <a:endParaRPr lang="sv-SE" dirty="0"/>
          </a:p>
          <a:p>
            <a:r>
              <a:rPr lang="sv-SE" dirty="0"/>
              <a:t>Namnge tidbok</a:t>
            </a:r>
          </a:p>
          <a:p>
            <a:pPr lvl="1"/>
            <a:r>
              <a:rPr lang="sv-SE" dirty="0"/>
              <a:t>Namn på de två möjliga tidböckerna (Läkare/Sköterska)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7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3400" y="1066868"/>
            <a:ext cx="2876550" cy="49530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000" y="1110251"/>
            <a:ext cx="2867025" cy="514350"/>
          </a:xfrm>
          <a:prstGeom prst="rect">
            <a:avLst/>
          </a:prstGeom>
        </p:spPr>
      </p:pic>
      <p:sp>
        <p:nvSpPr>
          <p:cNvPr id="9" name="Platshållare för innehåll 3"/>
          <p:cNvSpPr txBox="1">
            <a:spLocks/>
          </p:cNvSpPr>
          <p:nvPr/>
        </p:nvSpPr>
        <p:spPr>
          <a:xfrm>
            <a:off x="5893400" y="1834400"/>
            <a:ext cx="5151600" cy="46479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indent="-1800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7675" indent="-179388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Roboto" panose="02000000000000000000" pitchFamily="2" charset="0"/>
              <a:buChar char="—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179388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179388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Roboto" panose="02000000000000000000" pitchFamily="2" charset="0"/>
              <a:buChar char="—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57300" indent="-179388" algn="l" defTabSz="89535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Schemaöversikt</a:t>
            </a:r>
          </a:p>
          <a:p>
            <a:pPr lvl="1"/>
            <a:r>
              <a:rPr lang="sv-SE" dirty="0"/>
              <a:t>Visar överblick över veckans schema per resurs/vaccinatör och dag. Man kan klicka i översikten och redigera enstaka tidblock.</a:t>
            </a:r>
          </a:p>
          <a:p>
            <a:r>
              <a:rPr lang="sv-SE" dirty="0"/>
              <a:t>Skapa/ändra/ta bort schemarader</a:t>
            </a:r>
          </a:p>
          <a:p>
            <a:pPr lvl="1"/>
            <a:r>
              <a:rPr lang="sv-SE" dirty="0"/>
              <a:t>Här lägger man schema med bokningsbara tidblock i tidboken. </a:t>
            </a:r>
          </a:p>
          <a:p>
            <a:r>
              <a:rPr lang="sv-SE" dirty="0"/>
              <a:t>Öppnade tider</a:t>
            </a:r>
          </a:p>
          <a:p>
            <a:pPr lvl="1"/>
            <a:r>
              <a:rPr lang="sv-SE" dirty="0"/>
              <a:t>Här kan man söka fram tidblock för valda kriterier, ex en viss besökstyp. I listan kan man välja en eller flera tidblock och redigera dem. </a:t>
            </a:r>
          </a:p>
          <a:p>
            <a:r>
              <a:rPr lang="sv-SE" dirty="0"/>
              <a:t>Skapa/redigera/ta bort schemamallar</a:t>
            </a:r>
          </a:p>
          <a:p>
            <a:pPr lvl="1"/>
            <a:r>
              <a:rPr lang="sv-SE" dirty="0"/>
              <a:t>Definierade schemamallar ger enhetlighet och underlättar vid schemaläggning </a:t>
            </a:r>
          </a:p>
          <a:p>
            <a:r>
              <a:rPr lang="sv-SE" dirty="0"/>
              <a:t>Tillgänglig personal</a:t>
            </a:r>
          </a:p>
          <a:p>
            <a:pPr lvl="1"/>
            <a:r>
              <a:rPr lang="sv-SE" dirty="0"/>
              <a:t>Ange antal resurser per tidbok</a:t>
            </a:r>
          </a:p>
        </p:txBody>
      </p:sp>
      <p:sp>
        <p:nvSpPr>
          <p:cNvPr id="6" name="Rektangel 5"/>
          <p:cNvSpPr/>
          <p:nvPr/>
        </p:nvSpPr>
        <p:spPr>
          <a:xfrm>
            <a:off x="288000" y="4014788"/>
            <a:ext cx="5331600" cy="77152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endParaRPr lang="sv-SE" dirty="0" err="1"/>
          </a:p>
        </p:txBody>
      </p:sp>
      <p:sp>
        <p:nvSpPr>
          <p:cNvPr id="10" name="Rektangel 9"/>
          <p:cNvSpPr/>
          <p:nvPr/>
        </p:nvSpPr>
        <p:spPr>
          <a:xfrm>
            <a:off x="5713399" y="1695790"/>
            <a:ext cx="5645163" cy="420494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endParaRPr lang="sv-SE" dirty="0" err="1"/>
          </a:p>
        </p:txBody>
      </p:sp>
      <p:sp>
        <p:nvSpPr>
          <p:cNvPr id="11" name="Rektangel 10"/>
          <p:cNvSpPr/>
          <p:nvPr/>
        </p:nvSpPr>
        <p:spPr>
          <a:xfrm>
            <a:off x="10587038" y="161721"/>
            <a:ext cx="771524" cy="36691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sv-SE" dirty="0">
                <a:solidFill>
                  <a:schemeClr val="tx1"/>
                </a:solidFill>
              </a:rPr>
              <a:t>Nytt</a:t>
            </a:r>
          </a:p>
        </p:txBody>
      </p:sp>
    </p:spTree>
    <p:extLst>
      <p:ext uri="{BB962C8B-B14F-4D97-AF65-F5344CB8AC3E}">
        <p14:creationId xmlns:p14="http://schemas.microsoft.com/office/powerpoint/2010/main" val="318131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Behörigheter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953234" y="1781421"/>
            <a:ext cx="5226774" cy="4060800"/>
          </a:xfrm>
        </p:spPr>
        <p:txBody>
          <a:bodyPr/>
          <a:lstStyle/>
          <a:p>
            <a:r>
              <a:rPr lang="sv-SE" sz="1800" dirty="0"/>
              <a:t>Administrationen för tidboken görs via inloggning med uppdraget ”Endast bokning” </a:t>
            </a:r>
          </a:p>
          <a:p>
            <a:r>
              <a:rPr lang="sv-SE" sz="1800" i="1" dirty="0"/>
              <a:t>Endast bokning </a:t>
            </a:r>
            <a:r>
              <a:rPr lang="sv-SE" sz="1800" dirty="0"/>
              <a:t>krävs nu även för </a:t>
            </a:r>
            <a:r>
              <a:rPr lang="sv-SE" sz="1800" b="1" dirty="0"/>
              <a:t>schemaläggning </a:t>
            </a:r>
            <a:r>
              <a:rPr lang="sv-SE" sz="1800" dirty="0"/>
              <a:t>eftersom det inte går att lägga schema direkt i </a:t>
            </a:r>
            <a:r>
              <a:rPr lang="sv-SE" sz="1800" i="1" dirty="0"/>
              <a:t>ej schemalagd </a:t>
            </a:r>
            <a:r>
              <a:rPr lang="sv-SE" sz="1800" dirty="0"/>
              <a:t>tidbok (vilket tidigare var möjligt). </a:t>
            </a:r>
          </a:p>
          <a:p>
            <a:r>
              <a:rPr lang="sv-SE" sz="1800" dirty="0"/>
              <a:t>Redan öppnade tidblock går att redigera direkt i schemat och utan särskild behörighet om en tid måste förlängas, </a:t>
            </a:r>
            <a:r>
              <a:rPr lang="sv-SE" sz="1800" dirty="0" smtClean="0"/>
              <a:t>förkortas, delas upp eller stängas. </a:t>
            </a:r>
            <a:r>
              <a:rPr lang="sv-SE" sz="1800" dirty="0"/>
              <a:t>(Se bild)</a:t>
            </a:r>
          </a:p>
          <a:p>
            <a:pPr marL="0" indent="0">
              <a:buNone/>
            </a:pPr>
            <a:endParaRPr lang="sv-SE" sz="1800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281818" y="6311715"/>
            <a:ext cx="360000" cy="252000"/>
          </a:xfrm>
        </p:spPr>
        <p:txBody>
          <a:bodyPr/>
          <a:lstStyle/>
          <a:p>
            <a:fld id="{5204B58B-0420-4827-A2A8-7A3D043AFDDE}" type="slidenum">
              <a:rPr lang="sv-SE" smtClean="0"/>
              <a:t>8</a:t>
            </a:fld>
            <a:endParaRPr lang="sv-SE" dirty="0"/>
          </a:p>
        </p:txBody>
      </p:sp>
      <p:pic>
        <p:nvPicPr>
          <p:cNvPr id="2050" name="Bildobjekt 10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011" y="3520571"/>
            <a:ext cx="1986750" cy="1951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Bildobjekt 1043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5924" y="3520571"/>
            <a:ext cx="2121301" cy="2081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Rak koppling 8"/>
          <p:cNvCxnSpPr/>
          <p:nvPr/>
        </p:nvCxnSpPr>
        <p:spPr>
          <a:xfrm flipV="1">
            <a:off x="2456006" y="8037541"/>
            <a:ext cx="1087755" cy="39243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1" name="Rak koppling 10"/>
          <p:cNvCxnSpPr/>
          <p:nvPr/>
        </p:nvCxnSpPr>
        <p:spPr>
          <a:xfrm flipV="1">
            <a:off x="2421081" y="7513031"/>
            <a:ext cx="1145540" cy="38608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58981" y="315883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858981" y="361603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858981" y="50193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  <a:ea typeface="Georgia" panose="02040502050405020303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                                            </a:t>
            </a:r>
            <a:endParaRPr kumimoji="0" lang="sv-SE" altLang="sv-S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4" name="Rak pilkoppling 13"/>
          <p:cNvCxnSpPr/>
          <p:nvPr/>
        </p:nvCxnSpPr>
        <p:spPr>
          <a:xfrm flipV="1">
            <a:off x="7283667" y="5027580"/>
            <a:ext cx="1532257" cy="199079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201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Ändrat beteende för bokningar i resurserna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Om en av-/ombokning görs i resurs Vaccinatör 1, kommer inte längre bokningarna på samma tid i Vaccinatör 2 och 3 byta resurs.</a:t>
            </a:r>
          </a:p>
          <a:p>
            <a:r>
              <a:rPr lang="sv-SE" dirty="0"/>
              <a:t>Bokningar kan omfördelas automatiskt till annan resurs om man ändrar schemat genom att exempelvis stänga ett tidblock. Då får man en varning om att bokningar kommer flyttas till matchande tidblock.</a:t>
            </a:r>
          </a:p>
          <a:p>
            <a:r>
              <a:rPr lang="sv-SE" dirty="0"/>
              <a:t>Om ändringar görs så att ingen plats finns där bokningen passar, hamnar den i ”Resurs saknas” – precis som tidigare.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9</a:t>
            </a:fld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2543" y="1733430"/>
            <a:ext cx="408622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6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Region Östergötland">
  <a:themeElements>
    <a:clrScheme name="Region Östergötland 1">
      <a:dk1>
        <a:sysClr val="windowText" lastClr="000000"/>
      </a:dk1>
      <a:lt1>
        <a:sysClr val="window" lastClr="FFFFFF"/>
      </a:lt1>
      <a:dk2>
        <a:srgbClr val="FB575C"/>
      </a:dk2>
      <a:lt2>
        <a:srgbClr val="0861CE"/>
      </a:lt2>
      <a:accent1>
        <a:srgbClr val="182745"/>
      </a:accent1>
      <a:accent2>
        <a:srgbClr val="EBECF0"/>
      </a:accent2>
      <a:accent3>
        <a:srgbClr val="4D648A"/>
      </a:accent3>
      <a:accent4>
        <a:srgbClr val="0861CE"/>
      </a:accent4>
      <a:accent5>
        <a:srgbClr val="707580"/>
      </a:accent5>
      <a:accent6>
        <a:srgbClr val="242831"/>
      </a:accent6>
      <a:hlink>
        <a:srgbClr val="000000"/>
      </a:hlink>
      <a:folHlink>
        <a:srgbClr val="000000"/>
      </a:folHlink>
    </a:clrScheme>
    <a:fontScheme name="Region Östergötland Ny">
      <a:majorFont>
        <a:latin typeface="Roboto Ligh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ct val="110000"/>
          </a:lnSpc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2000" smtClean="0"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tartbild.pptx  -  Skrivskyddad" id="{CF37655C-90A6-424E-9B54-46D6A045F071}" vid="{726C345F-4439-4E0E-B5A8-86136D5FEC6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1277</TotalTime>
  <Words>1308</Words>
  <Application>Microsoft Office PowerPoint</Application>
  <PresentationFormat>Bredbild</PresentationFormat>
  <Paragraphs>215</Paragraphs>
  <Slides>23</Slides>
  <Notes>14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31" baseType="lpstr">
      <vt:lpstr>Arial</vt:lpstr>
      <vt:lpstr>Calibri</vt:lpstr>
      <vt:lpstr>Georgia</vt:lpstr>
      <vt:lpstr>Roboto</vt:lpstr>
      <vt:lpstr>Roboto Light</vt:lpstr>
      <vt:lpstr>Times New Roman</vt:lpstr>
      <vt:lpstr>Wingdings</vt:lpstr>
      <vt:lpstr>Region Östergötland</vt:lpstr>
      <vt:lpstr>Ny tidbok i MittVaccin</vt:lpstr>
      <vt:lpstr>Välkomna!</vt:lpstr>
      <vt:lpstr>Nyheter</vt:lpstr>
      <vt:lpstr>Hur ser det ut i tidboken den 16 september?</vt:lpstr>
      <vt:lpstr>Stängt istället för öppet – inga blockeringar eller öppettider</vt:lpstr>
      <vt:lpstr>Nytt menyval för administration</vt:lpstr>
      <vt:lpstr>Inställningar - vad finns under menyvalen</vt:lpstr>
      <vt:lpstr>Behörigheter</vt:lpstr>
      <vt:lpstr>Ändrat beteende för bokningar i resurserna</vt:lpstr>
      <vt:lpstr>Stöd vid bokning</vt:lpstr>
      <vt:lpstr>Bläddra &amp; välja datum</vt:lpstr>
      <vt:lpstr>Demo</vt:lpstr>
      <vt:lpstr>Rekommendationer</vt:lpstr>
      <vt:lpstr>Rekommendationer</vt:lpstr>
      <vt:lpstr>Rekommendationer</vt:lpstr>
      <vt:lpstr>Rekommendationer</vt:lpstr>
      <vt:lpstr>Rekommendationer</vt:lpstr>
      <vt:lpstr>Sammanfattning - Vad ska vi göra nu?</vt:lpstr>
      <vt:lpstr>Rekommendationer</vt:lpstr>
      <vt:lpstr>Användarstöd</vt:lpstr>
      <vt:lpstr>Informationsmaterial</vt:lpstr>
      <vt:lpstr>Frågor</vt:lpstr>
      <vt:lpstr>PowerPoint-presentation</vt:lpstr>
    </vt:vector>
  </TitlesOfParts>
  <Company>Region Östergötland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 tidbok i MittVaccin</dc:title>
  <dc:creator>Götmar Anna</dc:creator>
  <cp:lastModifiedBy>Götmar Anna</cp:lastModifiedBy>
  <cp:revision>102</cp:revision>
  <dcterms:created xsi:type="dcterms:W3CDTF">2022-09-07T08:04:23Z</dcterms:created>
  <dcterms:modified xsi:type="dcterms:W3CDTF">2022-09-15T09:45:03Z</dcterms:modified>
</cp:coreProperties>
</file>