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2" r:id="rId4"/>
    <p:sldId id="263" r:id="rId5"/>
    <p:sldId id="265" r:id="rId6"/>
    <p:sldId id="269" r:id="rId7"/>
    <p:sldId id="270" r:id="rId8"/>
    <p:sldId id="266" r:id="rId9"/>
    <p:sldId id="267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122E"/>
    <a:srgbClr val="9D1E52"/>
    <a:srgbClr val="FB575C"/>
    <a:srgbClr val="D47800"/>
    <a:srgbClr val="092D59"/>
    <a:srgbClr val="4D648A"/>
    <a:srgbClr val="2A6C81"/>
    <a:srgbClr val="BCC811"/>
    <a:srgbClr val="817D0F"/>
    <a:srgbClr val="92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82" autoAdjust="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7150-C469-499B-9FFB-A61BB96B130D}" type="datetimeFigureOut">
              <a:rPr lang="sv-SE" smtClean="0"/>
              <a:t>2022-09-15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FD3DA-5733-4D62-A743-895400FD0A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2752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FD3DA-5733-4D62-A743-895400FD0A6E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501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9FD3DA-5733-4D62-A743-895400FD0A6E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42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5718CBBE-46A3-48C5-BD49-8677A27B7294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600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atientjournalen@regionostergotland.se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5A503F-55DF-4592-97CA-D0517782DB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MittVaccin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D086EDF-7F58-4D7A-9A76-DC9DEA88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Planering </a:t>
            </a:r>
            <a:r>
              <a:rPr lang="sv-SE"/>
              <a:t>inför breddinförande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759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B5C355-AF9B-4669-B332-A8AF64997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Planering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9B770950-B816-4729-8BC4-3F6412495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10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253066-A968-429E-9C38-1EA47A6F5B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 för start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tbildning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Beställningar avseende journalsystemet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Uppdatera och dokumentera nya rutiner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Informera medarbetare på enheten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886718F0-B459-4F0D-AB6E-9B09689C048B}"/>
              </a:ext>
            </a:extLst>
          </p:cNvPr>
          <p:cNvSpPr txBox="1"/>
          <p:nvPr/>
        </p:nvSpPr>
        <p:spPr>
          <a:xfrm>
            <a:off x="10373360" y="368300"/>
            <a:ext cx="14427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Checklista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3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2073CFA-AD35-4BEF-9543-901369F91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0F0D5E-575E-4759-B740-0CBCBCC2B6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2000" y="1805599"/>
            <a:ext cx="8748000" cy="4060800"/>
          </a:xfrm>
        </p:spPr>
        <p:txBody>
          <a:bodyPr/>
          <a:lstStyle/>
          <a:p>
            <a:r>
              <a:rPr lang="sv-SE" dirty="0"/>
              <a:t>Gå igenom checklista</a:t>
            </a:r>
          </a:p>
          <a:p>
            <a:r>
              <a:rPr lang="sv-SE" dirty="0"/>
              <a:t>Diskutera möjliga arbetssätt</a:t>
            </a:r>
          </a:p>
          <a:p>
            <a:r>
              <a:rPr lang="sv-SE" dirty="0"/>
              <a:t>Planera införande</a:t>
            </a:r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9F2EB9E5-D3DB-492F-BDF0-8A04B77F0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758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7E67EF-F537-4521-AFA4-C6787D866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Identifiera nu-läge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7A533B98-34C0-477D-A3CD-BDE48798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3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E08ED6-EE8A-459D-BCCD-1292E04D160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vilka vaccin som ges på enheten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vilka personer som är involverade i vaccinationerna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vem som har ordinationsrätt för vilka vaccin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vilka hälsodeklarationsfrågor som ställs innan vaccin ges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 betalning hanteras för besök och vaccin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 vaccinationerna planeras och bokas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hur vaccinationen dokumenteras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övrig dokumentation vid kontakten/besöket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befintliga rutiner, är de nedskrivna eller underförstådda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C858BCDD-8C08-403C-A509-88B72C00AAFB}"/>
              </a:ext>
            </a:extLst>
          </p:cNvPr>
          <p:cNvSpPr txBox="1"/>
          <p:nvPr/>
        </p:nvSpPr>
        <p:spPr>
          <a:xfrm>
            <a:off x="10373360" y="368300"/>
            <a:ext cx="14427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Checklista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6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7ED58C-6040-48B9-8FFE-40AAFED9B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MittVaccin-frågor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A9920E47-6EB9-49A9-B86F-E352C543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4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FF4FE68-4BEF-4AAF-BFC1-D4B0E3A65C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551575"/>
          </a:xfrm>
        </p:spPr>
        <p:txBody>
          <a:bodyPr/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Finns enheten i MittVaccin? Annars behöver den beställas, se xxx.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vaccinationspersonalen kunskap om hur systemet fungerar? Annars behöver utbildning planeras, se xxx.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vaccinationspersonalen behörighet? Annars behöver behörighet beställas, se xxx.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verksamheten utsett nyckelperson/-er för MittVaccin? Annars behöver det göras. Meddela förvaltningen vem/vilka som utses via Stöd och service eller </a:t>
            </a:r>
            <a:r>
              <a:rPr lang="sv-SE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patientjournalen@regionostergotland.se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eller till någon i förvaltningen som ni har kontakt med.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Finns befintliga hälsodeklarationer i MittVaccin för de frågor som ställs inför vaccination? Annars kontakta förvaltningen via Stöd och service eller befintlig kontakt för diskussion.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 tidboken i MittVaccin användas? Om ja eller vet ej, kontakta förvaltningen för vidare diskussion om för- och nackdelar.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Diskutera arbetssätt för vaccinations- och ordinationsflöde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22D8783-6429-4803-9EAF-049A6DD7FDFD}"/>
              </a:ext>
            </a:extLst>
          </p:cNvPr>
          <p:cNvSpPr txBox="1"/>
          <p:nvPr/>
        </p:nvSpPr>
        <p:spPr>
          <a:xfrm>
            <a:off x="10373360" y="368300"/>
            <a:ext cx="14427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Checklista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4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88D94F-CFBE-4279-83F2-3FE3C2FC7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Olika vaccinationsflöden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A1A0647B-0C99-4F0E-BFDE-EC37E988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5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6FB20BE-FC75-47AB-B4B9-83E3459764B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Alternativ 1:</a:t>
            </a:r>
          </a:p>
          <a:p>
            <a:pPr marL="0" indent="0">
              <a:buNone/>
            </a:pPr>
            <a:r>
              <a:rPr lang="sv-SE" dirty="0"/>
              <a:t>Sjuksköterska med ordinationsrätt ordinerar och vaccinerar på en och samma gång, samt journalför hela flödet på en gång.</a:t>
            </a:r>
          </a:p>
          <a:p>
            <a:pPr marL="0" indent="0">
              <a:buNone/>
            </a:pPr>
            <a:r>
              <a:rPr lang="sv-SE" b="1" dirty="0"/>
              <a:t>Alternativ 2:</a:t>
            </a:r>
          </a:p>
          <a:p>
            <a:pPr marL="0" indent="0">
              <a:buNone/>
            </a:pPr>
            <a:r>
              <a:rPr lang="sv-SE" dirty="0"/>
              <a:t>Läkare ordinerar samt journalför ordinationen.</a:t>
            </a:r>
          </a:p>
          <a:p>
            <a:pPr marL="0" indent="0">
              <a:buNone/>
            </a:pPr>
            <a:r>
              <a:rPr lang="sv-SE" dirty="0"/>
              <a:t>Sjuksköterska vaccinerar samt journalför vaccinationen.</a:t>
            </a:r>
          </a:p>
          <a:p>
            <a:pPr marL="0" indent="0">
              <a:buNone/>
            </a:pPr>
            <a:r>
              <a:rPr lang="sv-SE" b="1" dirty="0"/>
              <a:t>Alternativ 3: </a:t>
            </a:r>
          </a:p>
          <a:p>
            <a:pPr marL="0" indent="0">
              <a:buNone/>
            </a:pPr>
            <a:r>
              <a:rPr lang="sv-SE" dirty="0"/>
              <a:t>Läkare ordinerar muntligen.</a:t>
            </a:r>
          </a:p>
          <a:p>
            <a:pPr marL="0" indent="0">
              <a:buNone/>
            </a:pPr>
            <a:r>
              <a:rPr lang="sv-SE" dirty="0"/>
              <a:t>Sjuksköterska vaccinerar samt journalför ordinationen och vaccinationen.</a:t>
            </a:r>
          </a:p>
          <a:p>
            <a:pPr marL="0" indent="0">
              <a:buNone/>
            </a:pPr>
            <a:r>
              <a:rPr lang="sv-SE" dirty="0"/>
              <a:t>Läkare signerar ordinationen i efterhand.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71DA6BE-B528-4884-BCE9-735AE1743AAA}"/>
              </a:ext>
            </a:extLst>
          </p:cNvPr>
          <p:cNvSpPr txBox="1"/>
          <p:nvPr/>
        </p:nvSpPr>
        <p:spPr>
          <a:xfrm>
            <a:off x="9509760" y="368300"/>
            <a:ext cx="23063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Arbetssätt i MVJ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8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876C09-A341-4B52-8ED7-466BC30FE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Ordinationsflöden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66C9D1B-BE64-44E3-8557-4325F0A4A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6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889D7E3-4EAB-4870-962C-C9F507A2FE6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Vaccinerar ni med ett eller flera vaccin vid samma tillfälle och utifrån samma hälsodeklarationsfrågor?</a:t>
            </a:r>
          </a:p>
          <a:p>
            <a:r>
              <a:rPr lang="sv-SE" dirty="0"/>
              <a:t>Snabbvaccinering – förenklat dokumentationsflöde då ett vaccin ges.</a:t>
            </a:r>
          </a:p>
          <a:p>
            <a:r>
              <a:rPr lang="sv-SE" dirty="0"/>
              <a:t>Vanligt ”vaccineringsflöde” – dokumentationsflöde då flera vaccinationer dokumenteras i ett flöde. Får samma vaccinationsdatum och är kopplade till samma hälsodeklaration.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1B3EB43-5B84-4B24-BEEE-F1FC2739C826}"/>
              </a:ext>
            </a:extLst>
          </p:cNvPr>
          <p:cNvSpPr txBox="1"/>
          <p:nvPr/>
        </p:nvSpPr>
        <p:spPr>
          <a:xfrm>
            <a:off x="9509760" y="368300"/>
            <a:ext cx="23063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Arbetssätt i MVJ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54060F-AE4C-4F77-A095-1788BA21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Hälsodeklaration (HD)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2E4AD9F1-C75A-413B-BAF6-32DE50ED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7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88242C0-95E3-4C04-B6A4-B5CF65C4ADD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94080" y="1554480"/>
            <a:ext cx="10434320" cy="5130799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Det är obligatoriskt att registrera en hälsodeklaration i samband med vaccination.</a:t>
            </a:r>
          </a:p>
          <a:p>
            <a:pPr marL="0" indent="0">
              <a:buNone/>
            </a:pPr>
            <a:r>
              <a:rPr lang="sv-SE" dirty="0"/>
              <a:t>Befintliga hälsodeklarationer: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Allmän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Resa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Vaccination inom barnvaccinationsprogrammet (finns 8 stycken)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Covid-19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TBE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HPV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v-SE" dirty="0"/>
              <a:t>Säsongsinfluensa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dirty="0"/>
              <a:t>Sök i Dokumenta på ”Driftavbrott MittVaccin” och kolla vilka HD som kan vara aktuella för er.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dirty="0"/>
              <a:t>Saknas någon HD eller fråga? Kontakta oss.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sv-SE" dirty="0"/>
              <a:t>Beslut om vilka frågor som ska ingå i en hälsodeklaration fattas av medicinskt kunniga inom vaccinationskliniken, infektionskliniken samt barnhälsovården. Underlag framtas av verksamheter som har behov av ny eller reviderad hälsodeklaration.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1C2D7A23-0EAD-42C8-92DB-8441516781FF}"/>
              </a:ext>
            </a:extLst>
          </p:cNvPr>
          <p:cNvSpPr txBox="1"/>
          <p:nvPr/>
        </p:nvSpPr>
        <p:spPr>
          <a:xfrm>
            <a:off x="9509760" y="368300"/>
            <a:ext cx="23063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Arbetssätt i MVJ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4A6A6-0DC9-433A-8ACC-54223A07A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Vaccinsaldo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3813B172-014C-45E9-82F8-E415648A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8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5AA5D40-059B-4A97-BE95-41CE1650790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Utse (minst) en person som ansvarar för vaccinsaldo som ska:</a:t>
            </a:r>
          </a:p>
          <a:p>
            <a:r>
              <a:rPr lang="sv-SE" dirty="0"/>
              <a:t>Registrera vaccinprodukter</a:t>
            </a:r>
          </a:p>
          <a:p>
            <a:r>
              <a:rPr lang="sv-SE" dirty="0"/>
              <a:t>Registrera inkommande </a:t>
            </a:r>
            <a:r>
              <a:rPr lang="sv-SE" dirty="0" err="1"/>
              <a:t>batcher</a:t>
            </a:r>
            <a:r>
              <a:rPr lang="sv-SE" dirty="0"/>
              <a:t>.</a:t>
            </a:r>
          </a:p>
          <a:p>
            <a:r>
              <a:rPr lang="sv-SE" dirty="0"/>
              <a:t>Säkerställ att befintligt lager stämmer med vaccinsaldo i MVJ.</a:t>
            </a:r>
          </a:p>
          <a:p>
            <a:r>
              <a:rPr lang="sv-SE" dirty="0"/>
              <a:t>Säkerställ att listan med vaccin stämmer med aktuella vaccin.</a:t>
            </a:r>
          </a:p>
          <a:p>
            <a:r>
              <a:rPr lang="sv-SE" dirty="0"/>
              <a:t>Säkerställ att vaccin som dokumenteras via Snabbvaccineringsflödet är aktiverade som snabbvaccin.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399EB6C-8ACB-40AF-BEA0-0ABE5DDC92F0}"/>
              </a:ext>
            </a:extLst>
          </p:cNvPr>
          <p:cNvSpPr txBox="1"/>
          <p:nvPr/>
        </p:nvSpPr>
        <p:spPr>
          <a:xfrm>
            <a:off x="9509760" y="368300"/>
            <a:ext cx="23063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Arbetssätt i MVJ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225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4A0041-243E-41BD-AD50-E9E2F32CD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Tidboken i MVJ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4E91111A-31D5-4610-BA8E-7D5A4352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9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F7DBC05-0ABF-4004-BD2D-EEF5BA30A9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Ska tidboken i MVJ användas?</a:t>
            </a:r>
          </a:p>
          <a:p>
            <a:r>
              <a:rPr lang="sv-SE" dirty="0"/>
              <a:t>Planera särskilt möte med Patientjournalens förvaltning om behov finns.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3BA76AAB-18D8-4787-8106-D909CFC65F52}"/>
              </a:ext>
            </a:extLst>
          </p:cNvPr>
          <p:cNvSpPr txBox="1"/>
          <p:nvPr/>
        </p:nvSpPr>
        <p:spPr>
          <a:xfrm>
            <a:off x="9509760" y="368300"/>
            <a:ext cx="230632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2400" dirty="0">
                <a:solidFill>
                  <a:schemeClr val="bg1"/>
                </a:solidFill>
              </a:rPr>
              <a:t>Arbetssätt i MVJ</a:t>
            </a: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1928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sz="16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Östergötland mall.potx" id="{D59FD54E-0EFD-47F0-8FBB-5319677ACB2B}" vid="{B5A23F47-7270-4819-BAB3-3491027929B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Region Östergötland mall-återkoppling</Template>
  <TotalTime>1975</TotalTime>
  <Words>531</Words>
  <Application>Microsoft Office PowerPoint</Application>
  <PresentationFormat>Bredbild</PresentationFormat>
  <Paragraphs>86</Paragraphs>
  <Slides>10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Roboto</vt:lpstr>
      <vt:lpstr>Roboto Light</vt:lpstr>
      <vt:lpstr>Wingdings</vt:lpstr>
      <vt:lpstr>Region Östergötland</vt:lpstr>
      <vt:lpstr>MittVaccin</vt:lpstr>
      <vt:lpstr>Agenda</vt:lpstr>
      <vt:lpstr>Identifiera nu-läge</vt:lpstr>
      <vt:lpstr>MittVaccin-frågor</vt:lpstr>
      <vt:lpstr>Olika vaccinationsflöden</vt:lpstr>
      <vt:lpstr>Ordinationsflöden</vt:lpstr>
      <vt:lpstr>Hälsodeklaration (HD)</vt:lpstr>
      <vt:lpstr>Vaccinsaldo</vt:lpstr>
      <vt:lpstr>Tidboken i MVJ</vt:lpstr>
      <vt:lpstr>Planering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Björklund Karin</cp:lastModifiedBy>
  <cp:revision>169</cp:revision>
  <dcterms:created xsi:type="dcterms:W3CDTF">2022-01-31T12:20:33Z</dcterms:created>
  <dcterms:modified xsi:type="dcterms:W3CDTF">2022-09-15T08:30:18Z</dcterms:modified>
</cp:coreProperties>
</file>